
<file path=[Content_Types].xml><?xml version="1.0" encoding="utf-8"?>
<Types xmlns="http://schemas.openxmlformats.org/package/2006/content-types">
  <Default Extension="jpeg" ContentType="image/jpeg"/>
  <Default Extension="jpg" ContentType="image/jpeg"/>
  <Default Extension="png" ContentType="image/png"/>
  <Default Extension="png&amp;ehk=JW"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39"/>
  </p:notesMasterIdLst>
  <p:sldIdLst>
    <p:sldId id="256" r:id="rId2"/>
    <p:sldId id="604" r:id="rId3"/>
    <p:sldId id="610" r:id="rId4"/>
    <p:sldId id="264" r:id="rId5"/>
    <p:sldId id="272" r:id="rId6"/>
    <p:sldId id="369" r:id="rId7"/>
    <p:sldId id="275" r:id="rId8"/>
    <p:sldId id="634" r:id="rId9"/>
    <p:sldId id="635" r:id="rId10"/>
    <p:sldId id="465" r:id="rId11"/>
    <p:sldId id="464" r:id="rId12"/>
    <p:sldId id="626" r:id="rId13"/>
    <p:sldId id="466" r:id="rId14"/>
    <p:sldId id="291" r:id="rId15"/>
    <p:sldId id="293" r:id="rId16"/>
    <p:sldId id="294" r:id="rId17"/>
    <p:sldId id="292" r:id="rId18"/>
    <p:sldId id="506" r:id="rId19"/>
    <p:sldId id="507" r:id="rId20"/>
    <p:sldId id="508" r:id="rId21"/>
    <p:sldId id="509" r:id="rId22"/>
    <p:sldId id="627" r:id="rId23"/>
    <p:sldId id="629" r:id="rId24"/>
    <p:sldId id="631" r:id="rId25"/>
    <p:sldId id="630" r:id="rId26"/>
    <p:sldId id="628" r:id="rId27"/>
    <p:sldId id="510" r:id="rId28"/>
    <p:sldId id="511" r:id="rId29"/>
    <p:sldId id="512" r:id="rId30"/>
    <p:sldId id="618" r:id="rId31"/>
    <p:sldId id="617" r:id="rId32"/>
    <p:sldId id="620" r:id="rId33"/>
    <p:sldId id="513" r:id="rId34"/>
    <p:sldId id="632" r:id="rId35"/>
    <p:sldId id="623" r:id="rId36"/>
    <p:sldId id="624" r:id="rId37"/>
    <p:sldId id="51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208F"/>
    <a:srgbClr val="FF3232"/>
    <a:srgbClr val="1717FB"/>
    <a:srgbClr val="FF09FA"/>
    <a:srgbClr val="00FFFF"/>
    <a:srgbClr val="93A2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88908" autoAdjust="0"/>
  </p:normalViewPr>
  <p:slideViewPr>
    <p:cSldViewPr snapToGrid="0">
      <p:cViewPr varScale="1">
        <p:scale>
          <a:sx n="72" d="100"/>
          <a:sy n="72" d="100"/>
        </p:scale>
        <p:origin x="885" y="31"/>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9CEB-52EB-40A4-AA64-3CEFC71FD4A7}" type="datetimeFigureOut">
              <a:rPr lang="zh-CN" altLang="en-US" smtClean="0"/>
              <a:t>2021/10/27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ABDAF-8F53-401B-A31E-6D87F78FC7CB}" type="slidenum">
              <a:rPr lang="zh-CN" altLang="en-US" smtClean="0"/>
              <a:t>‹#›</a:t>
            </a:fld>
            <a:endParaRPr lang="zh-CN" altLang="en-US"/>
          </a:p>
        </p:txBody>
      </p:sp>
    </p:spTree>
    <p:extLst>
      <p:ext uri="{BB962C8B-B14F-4D97-AF65-F5344CB8AC3E}">
        <p14:creationId xmlns:p14="http://schemas.microsoft.com/office/powerpoint/2010/main" val="186975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D5156"/>
                </a:solidFill>
                <a:effectLst/>
                <a:latin typeface="arial" panose="020B0604020202020204" pitchFamily="34" charset="0"/>
              </a:rPr>
              <a:t>A single/double/triple-blind experiments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always have many decision to make in our life, and the causal effect estimation is very necessary for decision making in many fields. For example, in medical field, we</a:t>
            </a:r>
            <a:r>
              <a:rPr lang="zh-CN" altLang="en-US" baseline="0" dirty="0"/>
              <a:t> </a:t>
            </a:r>
            <a:r>
              <a:rPr lang="en-US" altLang="zh-CN" baseline="0" dirty="0"/>
              <a:t>need</a:t>
            </a:r>
            <a:r>
              <a:rPr lang="zh-CN" altLang="en-US" baseline="0" dirty="0"/>
              <a:t> </a:t>
            </a:r>
            <a:r>
              <a:rPr lang="en-US" altLang="zh-CN" baseline="0" dirty="0"/>
              <a:t>causal</a:t>
            </a:r>
            <a:r>
              <a:rPr lang="zh-CN" altLang="en-US" baseline="0" dirty="0"/>
              <a:t> </a:t>
            </a:r>
            <a:r>
              <a:rPr lang="en-US" altLang="zh-CN" baseline="0" dirty="0"/>
              <a:t>effect</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en-US" altLang="zh-CN" baseline="0" dirty="0"/>
              <a:t>new</a:t>
            </a:r>
            <a:r>
              <a:rPr lang="zh-CN" altLang="en-US" baseline="0" dirty="0"/>
              <a:t> </a:t>
            </a:r>
            <a:r>
              <a:rPr lang="en-US" altLang="zh-CN" baseline="0" dirty="0"/>
              <a:t>drug</a:t>
            </a:r>
            <a:r>
              <a:rPr lang="zh-CN" altLang="en-US" baseline="0" dirty="0"/>
              <a:t> </a:t>
            </a:r>
            <a:r>
              <a:rPr lang="en-US" altLang="zh-CN" baseline="0" dirty="0"/>
              <a:t>before</a:t>
            </a:r>
            <a:r>
              <a:rPr lang="zh-CN" altLang="en-US" baseline="0" dirty="0"/>
              <a:t> </a:t>
            </a:r>
            <a:r>
              <a:rPr lang="en-US" altLang="zh-CN" baseline="0" dirty="0"/>
              <a:t>deciding</a:t>
            </a:r>
            <a:r>
              <a:rPr lang="zh-CN" altLang="en-US" baseline="0" dirty="0"/>
              <a:t> </a:t>
            </a:r>
            <a:r>
              <a:rPr lang="en-US" altLang="zh-CN" baseline="0" dirty="0"/>
              <a:t>to</a:t>
            </a:r>
            <a:r>
              <a:rPr lang="zh-CN" altLang="en-US" baseline="0" dirty="0"/>
              <a:t> </a:t>
            </a:r>
            <a:r>
              <a:rPr lang="en-US" altLang="zh-CN" baseline="0" dirty="0"/>
              <a:t>release</a:t>
            </a:r>
            <a:r>
              <a:rPr lang="zh-CN" altLang="en-US" baseline="0" dirty="0"/>
              <a:t> </a:t>
            </a:r>
            <a:r>
              <a:rPr lang="en-US" altLang="zh-CN" baseline="0" dirty="0"/>
              <a:t>it</a:t>
            </a:r>
            <a:r>
              <a:rPr lang="zh-CN" altLang="en-US" baseline="0" dirty="0"/>
              <a:t> </a:t>
            </a:r>
            <a:r>
              <a:rPr lang="en-US" altLang="zh-CN" baseline="0" dirty="0"/>
              <a:t>or</a:t>
            </a:r>
            <a:r>
              <a:rPr lang="zh-CN" altLang="en-US" baseline="0" dirty="0"/>
              <a:t> </a:t>
            </a:r>
            <a:r>
              <a:rPr lang="en-US" altLang="zh-CN" baseline="0" dirty="0"/>
              <a:t>not; in</a:t>
            </a:r>
            <a:r>
              <a:rPr lang="zh-CN" altLang="en-US" baseline="0" dirty="0"/>
              <a:t> </a:t>
            </a:r>
            <a:r>
              <a:rPr lang="en-US" altLang="zh-CN" baseline="0" dirty="0"/>
              <a:t>social marketing,</a:t>
            </a:r>
            <a:r>
              <a:rPr lang="zh-CN" altLang="en-US" baseline="0" dirty="0"/>
              <a:t> </a:t>
            </a:r>
            <a:r>
              <a:rPr lang="en-US" altLang="zh-CN" baseline="0" dirty="0"/>
              <a:t>marketers</a:t>
            </a:r>
            <a:r>
              <a:rPr lang="zh-CN" altLang="en-US" baseline="0" dirty="0"/>
              <a:t> </a:t>
            </a:r>
            <a:r>
              <a:rPr lang="en-US" altLang="zh-CN" baseline="0" dirty="0"/>
              <a:t>can</a:t>
            </a:r>
            <a:r>
              <a:rPr lang="zh-CN" altLang="en-US" baseline="0" dirty="0"/>
              <a:t> </a:t>
            </a:r>
            <a:r>
              <a:rPr lang="en-US" altLang="zh-CN" baseline="0" dirty="0"/>
              <a:t>easily</a:t>
            </a:r>
            <a:r>
              <a:rPr lang="zh-CN" altLang="en-US" baseline="0" dirty="0"/>
              <a:t> </a:t>
            </a:r>
            <a:r>
              <a:rPr lang="en-US" altLang="zh-CN" baseline="0" dirty="0"/>
              <a:t>decide</a:t>
            </a:r>
            <a:r>
              <a:rPr lang="zh-CN" altLang="en-US" baseline="0" dirty="0"/>
              <a:t> </a:t>
            </a:r>
            <a:r>
              <a:rPr lang="en-US" altLang="zh-CN" baseline="0" dirty="0"/>
              <a:t>whether</a:t>
            </a:r>
            <a:r>
              <a:rPr lang="zh-CN" altLang="en-US" baseline="0" dirty="0"/>
              <a:t> </a:t>
            </a:r>
            <a:r>
              <a:rPr lang="en-US" altLang="zh-CN" baseline="0" dirty="0"/>
              <a:t>to</a:t>
            </a:r>
            <a:r>
              <a:rPr lang="zh-CN" altLang="en-US" baseline="0" dirty="0"/>
              <a:t> </a:t>
            </a:r>
            <a:r>
              <a:rPr lang="en-US" altLang="zh-CN" baseline="0" dirty="0"/>
              <a:t>promote</a:t>
            </a:r>
            <a:r>
              <a:rPr lang="zh-CN" altLang="en-US" baseline="0" dirty="0"/>
              <a:t> </a:t>
            </a:r>
            <a:r>
              <a:rPr lang="en-US" altLang="zh-CN" baseline="0" dirty="0"/>
              <a:t>a</a:t>
            </a:r>
            <a:r>
              <a:rPr lang="zh-CN" altLang="en-US" baseline="0" dirty="0"/>
              <a:t> </a:t>
            </a:r>
            <a:r>
              <a:rPr lang="en-US" altLang="zh-CN" baseline="0" dirty="0"/>
              <a:t>market</a:t>
            </a:r>
            <a:r>
              <a:rPr lang="zh-CN" altLang="en-US" baseline="0" dirty="0"/>
              <a:t> </a:t>
            </a:r>
            <a:r>
              <a:rPr lang="en-US" altLang="zh-CN" baseline="0" dirty="0"/>
              <a:t>strategy</a:t>
            </a:r>
            <a:r>
              <a:rPr lang="zh-CN" altLang="en-US" baseline="0" dirty="0"/>
              <a:t> </a:t>
            </a:r>
            <a:r>
              <a:rPr lang="en-US" altLang="zh-CN" baseline="0" dirty="0"/>
              <a:t>or</a:t>
            </a:r>
            <a:r>
              <a:rPr lang="zh-CN" altLang="en-US" baseline="0" dirty="0"/>
              <a:t> </a:t>
            </a:r>
            <a:r>
              <a:rPr lang="en-US" altLang="zh-CN" baseline="0" dirty="0"/>
              <a:t>not</a:t>
            </a:r>
            <a:r>
              <a:rPr lang="zh-CN" altLang="en-US" baseline="0" dirty="0"/>
              <a:t> </a:t>
            </a:r>
            <a:r>
              <a:rPr lang="en-US" altLang="zh-CN" baseline="0" dirty="0"/>
              <a:t>with</a:t>
            </a:r>
            <a:r>
              <a:rPr lang="zh-CN" altLang="en-US" baseline="0" dirty="0"/>
              <a:t> </a:t>
            </a:r>
            <a:r>
              <a:rPr lang="en-US" altLang="zh-CN" baseline="0" dirty="0"/>
              <a:t>its</a:t>
            </a:r>
            <a:r>
              <a:rPr lang="zh-CN" altLang="en-US" baseline="0" dirty="0"/>
              <a:t> </a:t>
            </a:r>
            <a:r>
              <a:rPr lang="en-US" altLang="zh-CN" baseline="0" dirty="0"/>
              <a:t>causal</a:t>
            </a:r>
            <a:r>
              <a:rPr lang="zh-CN" altLang="en-US" baseline="0" dirty="0"/>
              <a:t> </a:t>
            </a:r>
            <a:r>
              <a:rPr lang="en-US" altLang="zh-CN" baseline="0" dirty="0"/>
              <a:t>effect. Therefore, causal effect estimation plays an important role on decision making.</a:t>
            </a:r>
          </a:p>
        </p:txBody>
      </p:sp>
      <p:sp>
        <p:nvSpPr>
          <p:cNvPr id="4" name="灯片编号占位符 3"/>
          <p:cNvSpPr>
            <a:spLocks noGrp="1"/>
          </p:cNvSpPr>
          <p:nvPr>
            <p:ph type="sldNum" sz="quarter" idx="10"/>
          </p:nvPr>
        </p:nvSpPr>
        <p:spPr/>
        <p:txBody>
          <a:bodyPr/>
          <a:lstStyle/>
          <a:p>
            <a:fld id="{5492997D-B31A-42F7-A4C5-82AF6E21849A}" type="slidenum">
              <a:rPr lang="zh-CN" altLang="en-US" smtClean="0"/>
              <a:t>3</a:t>
            </a:fld>
            <a:endParaRPr lang="zh-CN" altLang="en-US"/>
          </a:p>
        </p:txBody>
      </p:sp>
    </p:spTree>
    <p:extLst>
      <p:ext uri="{BB962C8B-B14F-4D97-AF65-F5344CB8AC3E}">
        <p14:creationId xmlns:p14="http://schemas.microsoft.com/office/powerpoint/2010/main" val="1144885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Comparing with previous causal framework, we propose a new causal framework. </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our causal framework,</a:t>
            </a:r>
            <a:r>
              <a:rPr kumimoji="1" lang="en-US" altLang="zh-CN" baseline="0" dirty="0"/>
              <a:t> we assume all the observed variables U can be </a:t>
            </a:r>
            <a:r>
              <a:rPr lang="en-US" altLang="zh-CN" dirty="0"/>
              <a:t>decomposed into three sets: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(1) Confounders X, </a:t>
            </a:r>
            <a:r>
              <a:rPr lang="en-US" altLang="zh-CN" sz="1200" kern="1200" dirty="0">
                <a:solidFill>
                  <a:schemeClr val="tx1"/>
                </a:solidFill>
                <a:effectLst/>
                <a:latin typeface="+mn-lt"/>
                <a:ea typeface="+mn-ea"/>
                <a:cs typeface="+mn-cs"/>
              </a:rPr>
              <a:t>which are associated with the treatment T and may be causally related to the outcome Y.</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(2) Adjustment Variables Z, </a:t>
            </a:r>
            <a:r>
              <a:rPr lang="en-US" altLang="zh-CN" sz="1200" kern="1200" dirty="0">
                <a:solidFill>
                  <a:schemeClr val="tx1"/>
                </a:solidFill>
                <a:effectLst/>
                <a:latin typeface="+mn-lt"/>
                <a:ea typeface="+mn-ea"/>
                <a:cs typeface="+mn-cs"/>
              </a:rPr>
              <a:t>which are causally related to outcome Y , but independent with treatment T.</a:t>
            </a:r>
            <a:endParaRPr lang="en-US" altLang="zh-CN" dirty="0"/>
          </a:p>
          <a:p>
            <a:endParaRPr lang="en-US" altLang="zh-CN" baseline="0" dirty="0"/>
          </a:p>
          <a:p>
            <a:r>
              <a:rPr lang="en-US" altLang="zh-CN" baseline="0" dirty="0"/>
              <a:t>With the separated confounder X, we can precisely estimate the propensity score, and with the separated adjustment variables Z, we can regressing Y on them to remove the variance of Y.</a:t>
            </a:r>
          </a:p>
          <a:p>
            <a:r>
              <a:rPr lang="en-US" altLang="zh-CN" baseline="0" dirty="0"/>
              <a:t>Finally, based on our adjusted outcome, we can estimate the average treatment effect by the expectation of adjusted outcome.</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14</a:t>
            </a:fld>
            <a:endParaRPr lang="zh-CN" altLang="en-US"/>
          </a:p>
        </p:txBody>
      </p:sp>
    </p:spTree>
    <p:extLst>
      <p:ext uri="{BB962C8B-B14F-4D97-AF65-F5344CB8AC3E}">
        <p14:creationId xmlns:p14="http://schemas.microsoft.com/office/powerpoint/2010/main" val="2462777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Based</a:t>
            </a:r>
            <a:r>
              <a:rPr lang="en-US" altLang="zh-CN" sz="1200" kern="1200" baseline="0" dirty="0">
                <a:solidFill>
                  <a:schemeClr val="tx1"/>
                </a:solidFill>
                <a:effectLst/>
                <a:latin typeface="+mn-lt"/>
                <a:ea typeface="+mn-ea"/>
                <a:cs typeface="+mn-cs"/>
              </a:rPr>
              <a:t> on our causal framework, we proposed an data driven variables decomposition algorithm to jointly optimize confounders separation and ATE estimation.</a:t>
            </a:r>
            <a:endParaRPr lang="zh-CN" altLang="zh-CN" sz="1200" kern="1200" dirty="0">
              <a:solidFill>
                <a:schemeClr val="tx1"/>
              </a:solidFill>
              <a:effectLst/>
              <a:latin typeface="+mn-lt"/>
              <a:ea typeface="+mn-ea"/>
              <a:cs typeface="+mn-cs"/>
            </a:endParaRPr>
          </a:p>
          <a:p>
            <a:endParaRPr lang="en-US" altLang="zh-CN" dirty="0"/>
          </a:p>
          <a:p>
            <a:r>
              <a:rPr lang="en-US" altLang="zh-CN" dirty="0"/>
              <a:t>skip</a:t>
            </a:r>
          </a:p>
          <a:p>
            <a:endParaRPr lang="en-US" altLang="zh-CN" dirty="0"/>
          </a:p>
          <a:p>
            <a:r>
              <a:rPr lang="en-US" altLang="zh-CN" dirty="0"/>
              <a:t>With our adjusted estimator, we can</a:t>
            </a:r>
            <a:r>
              <a:rPr lang="en-US" altLang="zh-CN" baseline="0" dirty="0"/>
              <a:t> estimate the ATE by the expectation of adjusted outcome Y plus.</a:t>
            </a:r>
          </a:p>
          <a:p>
            <a:r>
              <a:rPr lang="en-US" altLang="zh-CN" baseline="0" dirty="0"/>
              <a:t>If we assume the treatment effect is heterogeneous and represented by function h(U), we can obtain the estimated ATE by regression out adjusted outcome Y plus against the variables U and minimizing following objective function.</a:t>
            </a:r>
          </a:p>
          <a:p>
            <a:r>
              <a:rPr lang="en-US" altLang="zh-CN" baseline="0" dirty="0"/>
              <a:t>Then, we can estimate the ATE by the expectation of function h(U).</a:t>
            </a:r>
          </a:p>
          <a:p>
            <a:endParaRPr lang="en-US" altLang="zh-CN" baseline="0"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15</a:t>
            </a:fld>
            <a:endParaRPr lang="zh-CN" altLang="en-US"/>
          </a:p>
        </p:txBody>
      </p:sp>
    </p:spTree>
    <p:extLst>
      <p:ext uri="{BB962C8B-B14F-4D97-AF65-F5344CB8AC3E}">
        <p14:creationId xmlns:p14="http://schemas.microsoft.com/office/powerpoint/2010/main" val="128607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Here</a:t>
            </a:r>
            <a:r>
              <a:rPr lang="en-US" altLang="zh-CN" baseline="0" dirty="0"/>
              <a:t> is the details of our algorithm, where we adopt logistic regression to evaluate the propensity score with coefficient vector \beta, and adopt a linear regression to adjust outcome with coefficient vector \alpha.</a:t>
            </a:r>
            <a:endParaRPr lang="en-US" altLang="zh-CN" dirty="0"/>
          </a:p>
          <a:p>
            <a:r>
              <a:rPr lang="en-US" altLang="zh-CN" dirty="0"/>
              <a:t>Then,</a:t>
            </a:r>
            <a:r>
              <a:rPr lang="en-US" altLang="zh-CN" baseline="0" dirty="0"/>
              <a:t> w</a:t>
            </a:r>
            <a:r>
              <a:rPr lang="en-US" altLang="zh-CN" dirty="0"/>
              <a:t>e employ an </a:t>
            </a:r>
            <a:r>
              <a:rPr lang="en-US" altLang="zh-CN" sz="1800" baseline="0" dirty="0"/>
              <a:t>orthogonal</a:t>
            </a:r>
            <a:r>
              <a:rPr lang="en-US" altLang="zh-CN" dirty="0"/>
              <a:t> </a:t>
            </a:r>
            <a:r>
              <a:rPr lang="en-US" altLang="zh-CN" dirty="0" err="1"/>
              <a:t>regularizer</a:t>
            </a:r>
            <a:r>
              <a:rPr lang="en-US" altLang="zh-CN" dirty="0"/>
              <a:t> on \alpha and \beta for ensuring the separation of confounders and adjustment variables.</a:t>
            </a:r>
            <a:r>
              <a:rPr lang="en-US" altLang="zh-CN" sz="1200" kern="1200" baseline="0" dirty="0">
                <a:solidFill>
                  <a:schemeClr val="tx1"/>
                </a:solidFill>
                <a:effectLst/>
                <a:latin typeface="+mn-lt"/>
                <a:ea typeface="+mn-ea"/>
                <a:cs typeface="+mn-cs"/>
              </a:rPr>
              <a:t> </a:t>
            </a:r>
          </a:p>
          <a:p>
            <a:r>
              <a:rPr lang="en-US" altLang="zh-CN" sz="1200" kern="1200" baseline="0" dirty="0">
                <a:solidFill>
                  <a:schemeClr val="tx1"/>
                </a:solidFill>
                <a:effectLst/>
                <a:latin typeface="+mn-lt"/>
                <a:ea typeface="+mn-ea"/>
                <a:cs typeface="+mn-cs"/>
              </a:rPr>
              <a:t>Finally, with the optimized parameters, we can separate the adjustment variables by parameter \alpha, separate the confounders by parameter \beta, and estimate the ATE by parameter \gamma.</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16</a:t>
            </a:fld>
            <a:endParaRPr lang="zh-CN" altLang="en-US"/>
          </a:p>
        </p:txBody>
      </p:sp>
    </p:spTree>
    <p:extLst>
      <p:ext uri="{BB962C8B-B14F-4D97-AF65-F5344CB8AC3E}">
        <p14:creationId xmlns:p14="http://schemas.microsoft.com/office/powerpoint/2010/main" val="3874409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Theoretically,</a:t>
            </a:r>
            <a:r>
              <a:rPr lang="en-US" altLang="zh-CN" baseline="0" dirty="0"/>
              <a:t> we did both bias and variance analysis for our DVD estimator, we proved that …</a:t>
            </a:r>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17</a:t>
            </a:fld>
            <a:endParaRPr lang="zh-CN" altLang="en-US"/>
          </a:p>
        </p:txBody>
      </p:sp>
    </p:spTree>
    <p:extLst>
      <p:ext uri="{BB962C8B-B14F-4D97-AF65-F5344CB8AC3E}">
        <p14:creationId xmlns:p14="http://schemas.microsoft.com/office/powerpoint/2010/main" val="1490320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Furthermore</a:t>
            </a:r>
            <a:r>
              <a:rPr lang="zh-CN" altLang="en-US" dirty="0"/>
              <a:t>，</a:t>
            </a:r>
            <a:r>
              <a:rPr lang="en-US" altLang="zh-CN" dirty="0"/>
              <a:t>we find that all the observed variables can be decomposed into three sets, </a:t>
            </a:r>
            <a:endParaRPr lang="zh-CN" altLang="en-US" dirty="0"/>
          </a:p>
        </p:txBody>
      </p:sp>
      <p:sp>
        <p:nvSpPr>
          <p:cNvPr id="4" name="灯片编号占位符 3"/>
          <p:cNvSpPr>
            <a:spLocks noGrp="1"/>
          </p:cNvSpPr>
          <p:nvPr>
            <p:ph type="sldNum" sz="quarter" idx="5"/>
          </p:nvPr>
        </p:nvSpPr>
        <p:spPr/>
        <p:txBody>
          <a:bodyPr/>
          <a:lstStyle/>
          <a:p>
            <a:fld id="{DD7ABDAF-8F53-401B-A31E-6D87F78FC7CB}" type="slidenum">
              <a:rPr lang="zh-CN" altLang="en-US" smtClean="0"/>
              <a:t>18</a:t>
            </a:fld>
            <a:endParaRPr lang="zh-CN" altLang="en-US"/>
          </a:p>
        </p:txBody>
      </p:sp>
    </p:spTree>
    <p:extLst>
      <p:ext uri="{BB962C8B-B14F-4D97-AF65-F5344CB8AC3E}">
        <p14:creationId xmlns:p14="http://schemas.microsoft.com/office/powerpoint/2010/main" val="3459503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our new causal framework, we propose to learn the decomposed representation for each set of I C and A with considering their properties. For example, A should be independent with T and I would be independent with Y if we can balance confounders C. Finally, we can use the decomposed C and A for outcome regression, and treatment effect estimation.</a:t>
            </a:r>
            <a:endParaRPr lang="zh-CN" altLang="en-US" dirty="0"/>
          </a:p>
        </p:txBody>
      </p:sp>
      <p:sp>
        <p:nvSpPr>
          <p:cNvPr id="4" name="灯片编号占位符 3"/>
          <p:cNvSpPr>
            <a:spLocks noGrp="1"/>
          </p:cNvSpPr>
          <p:nvPr>
            <p:ph type="sldNum" sz="quarter" idx="5"/>
          </p:nvPr>
        </p:nvSpPr>
        <p:spPr/>
        <p:txBody>
          <a:bodyPr/>
          <a:lstStyle/>
          <a:p>
            <a:fld id="{DD7ABDAF-8F53-401B-A31E-6D87F78FC7CB}" type="slidenum">
              <a:rPr lang="zh-CN" altLang="en-US" smtClean="0"/>
              <a:t>19</a:t>
            </a:fld>
            <a:endParaRPr lang="zh-CN" altLang="en-US"/>
          </a:p>
        </p:txBody>
      </p:sp>
    </p:spTree>
    <p:extLst>
      <p:ext uri="{BB962C8B-B14F-4D97-AF65-F5344CB8AC3E}">
        <p14:creationId xmlns:p14="http://schemas.microsoft.com/office/powerpoint/2010/main" val="1140585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22</a:t>
            </a:fld>
            <a:endParaRPr lang="zh-CN" altLang="en-US"/>
          </a:p>
        </p:txBody>
      </p:sp>
    </p:spTree>
    <p:extLst>
      <p:ext uri="{BB962C8B-B14F-4D97-AF65-F5344CB8AC3E}">
        <p14:creationId xmlns:p14="http://schemas.microsoft.com/office/powerpoint/2010/main" val="1304452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causal literature, one of the best ways to address unobserved confounders is instrumental variable based method. For example, Two-Stage Least Squares (2SLS) Regression. If we can find a variable Z that satisfies the conditions of IV, then, in 2SLS method, we can first use Z to regress X and obtained the predicted X hat, then regress Y on X hat to capture the causation between X and Y. Here, we use a toy example to show the effectiveness of IV based methods, which can almost recover the true function between X and Y.</a:t>
            </a:r>
          </a:p>
          <a:p>
            <a:r>
              <a:rPr lang="en-US" altLang="zh-CN" dirty="0"/>
              <a:t>But these methods require a predefined IV and finding a valid IV is very hard. </a:t>
            </a:r>
            <a:endParaRPr lang="zh-CN" altLang="en-US" dirty="0"/>
          </a:p>
        </p:txBody>
      </p:sp>
      <p:sp>
        <p:nvSpPr>
          <p:cNvPr id="4" name="灯片编号占位符 3"/>
          <p:cNvSpPr>
            <a:spLocks noGrp="1"/>
          </p:cNvSpPr>
          <p:nvPr>
            <p:ph type="sldNum" sz="quarter" idx="5"/>
          </p:nvPr>
        </p:nvSpPr>
        <p:spPr/>
        <p:txBody>
          <a:bodyPr/>
          <a:lstStyle/>
          <a:p>
            <a:fld id="{DD7ABDAF-8F53-401B-A31E-6D87F78FC7CB}" type="slidenum">
              <a:rPr lang="zh-CN" altLang="en-US" smtClean="0"/>
              <a:t>23</a:t>
            </a:fld>
            <a:endParaRPr lang="zh-CN" altLang="en-US"/>
          </a:p>
        </p:txBody>
      </p:sp>
    </p:spTree>
    <p:extLst>
      <p:ext uri="{BB962C8B-B14F-4D97-AF65-F5344CB8AC3E}">
        <p14:creationId xmlns:p14="http://schemas.microsoft.com/office/powerpoint/2010/main" val="2764861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Inspired by our previous work on variable decomposition, we propose to automatically generate a representation of IV from part of observed confounders. In our problem, we let X denote the observed confounders and U denote the unobserved confounders, then, our algorithm is designed for generating a synthetic instrumental variable Z from X by regularizing Z to satisfy the conditions of IV. The details of our </a:t>
            </a:r>
            <a:r>
              <a:rPr lang="en-US" altLang="zh-CN" dirty="0" err="1"/>
              <a:t>AutoIV</a:t>
            </a:r>
            <a:r>
              <a:rPr lang="en-US" altLang="zh-CN" dirty="0"/>
              <a:t> algorithm can be found in our paper.</a:t>
            </a:r>
            <a:endParaRPr lang="zh-CN" altLang="en-US" dirty="0"/>
          </a:p>
        </p:txBody>
      </p:sp>
      <p:sp>
        <p:nvSpPr>
          <p:cNvPr id="4" name="灯片编号占位符 3"/>
          <p:cNvSpPr>
            <a:spLocks noGrp="1"/>
          </p:cNvSpPr>
          <p:nvPr>
            <p:ph type="sldNum" sz="quarter" idx="5"/>
          </p:nvPr>
        </p:nvSpPr>
        <p:spPr/>
        <p:txBody>
          <a:bodyPr/>
          <a:lstStyle/>
          <a:p>
            <a:fld id="{DD7ABDAF-8F53-401B-A31E-6D87F78FC7CB}" type="slidenum">
              <a:rPr lang="zh-CN" altLang="en-US" smtClean="0"/>
              <a:t>24</a:t>
            </a:fld>
            <a:endParaRPr lang="zh-CN" altLang="en-US"/>
          </a:p>
        </p:txBody>
      </p:sp>
    </p:spTree>
    <p:extLst>
      <p:ext uri="{BB962C8B-B14F-4D97-AF65-F5344CB8AC3E}">
        <p14:creationId xmlns:p14="http://schemas.microsoft.com/office/powerpoint/2010/main" val="1951046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extensive experiments, we demonstrate the effectiveness of the automatically generated IV in our algorithm.</a:t>
            </a:r>
            <a:endParaRPr lang="zh-CN" altLang="en-US" dirty="0"/>
          </a:p>
        </p:txBody>
      </p:sp>
      <p:sp>
        <p:nvSpPr>
          <p:cNvPr id="4" name="灯片编号占位符 3"/>
          <p:cNvSpPr>
            <a:spLocks noGrp="1"/>
          </p:cNvSpPr>
          <p:nvPr>
            <p:ph type="sldNum" sz="quarter" idx="5"/>
          </p:nvPr>
        </p:nvSpPr>
        <p:spPr/>
        <p:txBody>
          <a:bodyPr/>
          <a:lstStyle/>
          <a:p>
            <a:fld id="{DD7ABDAF-8F53-401B-A31E-6D87F78FC7CB}" type="slidenum">
              <a:rPr lang="zh-CN" altLang="en-US" smtClean="0"/>
              <a:t>25</a:t>
            </a:fld>
            <a:endParaRPr lang="zh-CN" altLang="en-US"/>
          </a:p>
        </p:txBody>
      </p:sp>
    </p:spTree>
    <p:extLst>
      <p:ext uri="{BB962C8B-B14F-4D97-AF65-F5344CB8AC3E}">
        <p14:creationId xmlns:p14="http://schemas.microsoft.com/office/powerpoint/2010/main" val="3293436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3200" dirty="0"/>
              <a:t>Two key points for causal effect estimation:</a:t>
            </a:r>
          </a:p>
          <a:p>
            <a:pPr lvl="1"/>
            <a:r>
              <a:rPr lang="en-US" altLang="zh-CN" sz="2800" dirty="0"/>
              <a:t>Changing T</a:t>
            </a:r>
          </a:p>
          <a:p>
            <a:pPr lvl="1"/>
            <a:r>
              <a:rPr lang="en-US" altLang="zh-CN" sz="2800" dirty="0"/>
              <a:t>Keeping everything else constant</a:t>
            </a:r>
          </a:p>
          <a:p>
            <a:endParaRPr lang="zh-CN" altLang="en-US" dirty="0"/>
          </a:p>
        </p:txBody>
      </p:sp>
      <p:sp>
        <p:nvSpPr>
          <p:cNvPr id="4" name="灯片编号占位符 3"/>
          <p:cNvSpPr>
            <a:spLocks noGrp="1"/>
          </p:cNvSpPr>
          <p:nvPr>
            <p:ph type="sldNum" sz="quarter" idx="10"/>
          </p:nvPr>
        </p:nvSpPr>
        <p:spPr/>
        <p:txBody>
          <a:bodyPr/>
          <a:lstStyle/>
          <a:p>
            <a:fld id="{DD7ABDAF-8F53-401B-A31E-6D87F78FC7CB}" type="slidenum">
              <a:rPr lang="zh-CN" altLang="en-US" smtClean="0"/>
              <a:t>4</a:t>
            </a:fld>
            <a:endParaRPr lang="zh-CN" altLang="en-US"/>
          </a:p>
        </p:txBody>
      </p:sp>
    </p:spTree>
    <p:extLst>
      <p:ext uri="{BB962C8B-B14F-4D97-AF65-F5344CB8AC3E}">
        <p14:creationId xmlns:p14="http://schemas.microsoft.com/office/powerpoint/2010/main" val="1837556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26</a:t>
            </a:fld>
            <a:endParaRPr lang="zh-CN" altLang="en-US"/>
          </a:p>
        </p:txBody>
      </p:sp>
    </p:spTree>
    <p:extLst>
      <p:ext uri="{BB962C8B-B14F-4D97-AF65-F5344CB8AC3E}">
        <p14:creationId xmlns:p14="http://schemas.microsoft.com/office/powerpoint/2010/main" val="1888188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a toy example, we find that </a:t>
            </a:r>
            <a:endParaRPr lang="zh-CN" altLang="en-US" dirty="0"/>
          </a:p>
        </p:txBody>
      </p:sp>
      <p:sp>
        <p:nvSpPr>
          <p:cNvPr id="4" name="灯片编号占位符 3"/>
          <p:cNvSpPr>
            <a:spLocks noGrp="1"/>
          </p:cNvSpPr>
          <p:nvPr>
            <p:ph type="sldNum" sz="quarter" idx="5"/>
          </p:nvPr>
        </p:nvSpPr>
        <p:spPr/>
        <p:txBody>
          <a:bodyPr/>
          <a:lstStyle/>
          <a:p>
            <a:fld id="{DD7ABDAF-8F53-401B-A31E-6D87F78FC7CB}" type="slidenum">
              <a:rPr lang="zh-CN" altLang="en-US" smtClean="0"/>
              <a:t>28</a:t>
            </a:fld>
            <a:endParaRPr lang="zh-CN" altLang="en-US"/>
          </a:p>
        </p:txBody>
      </p:sp>
    </p:spTree>
    <p:extLst>
      <p:ext uri="{BB962C8B-B14F-4D97-AF65-F5344CB8AC3E}">
        <p14:creationId xmlns:p14="http://schemas.microsoft.com/office/powerpoint/2010/main" val="4244332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Then, by shuffling the treatment variable T, we can obtain a calibration distribution, where we have </a:t>
                </a:r>
                <a14:m>
                  <m:oMath xmlns:m="http://schemas.openxmlformats.org/officeDocument/2006/math">
                    <m:sSup>
                      <m:sSupPr>
                        <m:ctrlPr>
                          <a:rPr lang="en-US" altLang="zh-CN" sz="1200" b="0" i="1" smtClean="0">
                            <a:solidFill>
                              <a:srgbClr val="FF0000"/>
                            </a:solidFill>
                            <a:latin typeface="Cambria Math" panose="02040503050406030204" pitchFamily="18" charset="0"/>
                          </a:rPr>
                        </m:ctrlPr>
                      </m:sSupPr>
                      <m:e>
                        <m:r>
                          <a:rPr lang="en-US" altLang="zh-CN" sz="1200" b="0" i="1" smtClean="0">
                            <a:solidFill>
                              <a:srgbClr val="FF0000"/>
                            </a:solidFill>
                            <a:latin typeface="Cambria Math" panose="02040503050406030204" pitchFamily="18" charset="0"/>
                          </a:rPr>
                          <m:t>𝑇</m:t>
                        </m:r>
                      </m:e>
                      <m:sup>
                        <m:r>
                          <a:rPr lang="en-US" altLang="zh-CN" sz="1200" b="0" i="1" smtClean="0">
                            <a:solidFill>
                              <a:srgbClr val="FF0000"/>
                            </a:solidFill>
                            <a:latin typeface="Cambria Math" panose="02040503050406030204" pitchFamily="18" charset="0"/>
                          </a:rPr>
                          <m:t>′</m:t>
                        </m:r>
                      </m:sup>
                    </m:sSup>
                    <m:r>
                      <a:rPr lang="en-US" altLang="zh-CN" sz="1200" b="0" i="1" smtClean="0">
                        <a:solidFill>
                          <a:srgbClr val="FF0000"/>
                        </a:solidFill>
                        <a:latin typeface="Cambria Math" panose="02040503050406030204" pitchFamily="18" charset="0"/>
                      </a:rPr>
                      <m:t>⊥</m:t>
                    </m:r>
                    <m:r>
                      <a:rPr lang="en-US" altLang="zh-CN" sz="1200" b="0" i="1" smtClean="0">
                        <a:solidFill>
                          <a:srgbClr val="FF0000"/>
                        </a:solidFill>
                        <a:latin typeface="Cambria Math" panose="02040503050406030204" pitchFamily="18" charset="0"/>
                        <a:ea typeface="Cambria Math" panose="02040503050406030204" pitchFamily="18" charset="0"/>
                      </a:rPr>
                      <m:t>𝑋</m:t>
                    </m:r>
                  </m:oMath>
                </a14:m>
                <a:r>
                  <a:rPr lang="en-US" altLang="zh-CN" dirty="0"/>
                  <a:t>. Although in</a:t>
                </a:r>
                <a:r>
                  <a:rPr lang="en-US" altLang="zh-CN" baseline="0" dirty="0"/>
                  <a:t> our observed data, the treatment T might be not independent with X, we are thinking can we learn sample weights W to reweight the observed data for approximating the distribution of calibration data. Thus, guarantee </a:t>
                </a:r>
                <a14:m>
                  <m:oMath xmlns:m="http://schemas.openxmlformats.org/officeDocument/2006/math">
                    <m:r>
                      <a:rPr lang="en-US" altLang="zh-CN" sz="1200" b="0" i="1" smtClean="0">
                        <a:solidFill>
                          <a:srgbClr val="FF0000"/>
                        </a:solidFill>
                        <a:latin typeface="Cambria Math" panose="02040503050406030204" pitchFamily="18" charset="0"/>
                      </a:rPr>
                      <m:t>𝑇</m:t>
                    </m:r>
                    <m:r>
                      <a:rPr lang="en-US" altLang="zh-CN" sz="1200" b="0" i="1" smtClean="0">
                        <a:solidFill>
                          <a:srgbClr val="FF0000"/>
                        </a:solidFill>
                        <a:latin typeface="Cambria Math" panose="02040503050406030204" pitchFamily="18" charset="0"/>
                      </a:rPr>
                      <m:t>⊥ </m:t>
                    </m:r>
                    <m:r>
                      <a:rPr lang="en-US" altLang="zh-CN" sz="1200" b="0" i="1" smtClean="0">
                        <a:solidFill>
                          <a:srgbClr val="FF0000"/>
                        </a:solidFill>
                        <a:latin typeface="Cambria Math" panose="02040503050406030204" pitchFamily="18" charset="0"/>
                        <a:ea typeface="Cambria Math" panose="02040503050406030204" pitchFamily="18" charset="0"/>
                      </a:rPr>
                      <m:t>𝑋</m:t>
                    </m:r>
                  </m:oMath>
                </a14:m>
                <a:r>
                  <a:rPr lang="zh-CN" altLang="en-US" dirty="0"/>
                  <a:t> </a:t>
                </a:r>
                <a:r>
                  <a:rPr lang="en-US" altLang="zh-CN" dirty="0"/>
                  <a:t>with</a:t>
                </a:r>
                <a:r>
                  <a:rPr lang="en-US" altLang="zh-CN" baseline="0" dirty="0"/>
                  <a:t> sample reweighting. But the problem is how to learn the sample weights.</a:t>
                </a:r>
                <a:endParaRPr lang="zh-CN" altLang="en-US" dirty="0"/>
              </a:p>
            </p:txBody>
          </p:sp>
        </mc:Choice>
        <mc:Fallback xmlns="">
          <p:sp>
            <p:nvSpPr>
              <p:cNvPr id="3" name="备注占位符 2"/>
              <p:cNvSpPr>
                <a:spLocks noGrp="1"/>
              </p:cNvSpPr>
              <p:nvPr>
                <p:ph type="body" idx="1"/>
              </p:nvPr>
            </p:nvSpPr>
            <p:spPr/>
            <p:txBody>
              <a:bodyPr/>
              <a:lstStyle/>
              <a:p>
                <a:r>
                  <a:rPr lang="en-US" altLang="zh-CN" dirty="0"/>
                  <a:t>Then, by shuffling the treatment variable T, we can obtain a calibration distribution, where we have </a:t>
                </a:r>
                <a:r>
                  <a:rPr lang="en-US" altLang="zh-CN" sz="1200" b="0" i="0">
                    <a:solidFill>
                      <a:srgbClr val="FF0000"/>
                    </a:solidFill>
                    <a:latin typeface="Cambria Math" panose="02040503050406030204" pitchFamily="18" charset="0"/>
                  </a:rPr>
                  <a:t>𝑇^′⊥</a:t>
                </a:r>
                <a:r>
                  <a:rPr lang="en-US" altLang="zh-CN" sz="1200" b="0" i="0">
                    <a:solidFill>
                      <a:srgbClr val="FF0000"/>
                    </a:solidFill>
                    <a:latin typeface="Cambria Math" panose="02040503050406030204" pitchFamily="18" charset="0"/>
                    <a:ea typeface="Cambria Math" panose="02040503050406030204" pitchFamily="18" charset="0"/>
                  </a:rPr>
                  <a:t>𝑋</a:t>
                </a:r>
                <a:r>
                  <a:rPr lang="en-US" altLang="zh-CN" dirty="0"/>
                  <a:t>. Although in</a:t>
                </a:r>
                <a:r>
                  <a:rPr lang="en-US" altLang="zh-CN" baseline="0" dirty="0"/>
                  <a:t> our observed data, the treatment T might be not independent with X, we are thinking can we learn sample weights W to reweight the observed data for approximating the distribution of calibration data. Thus, guarantee </a:t>
                </a:r>
                <a:r>
                  <a:rPr lang="en-US" altLang="zh-CN" sz="1200" b="0" i="0">
                    <a:solidFill>
                      <a:srgbClr val="FF0000"/>
                    </a:solidFill>
                    <a:latin typeface="Cambria Math" panose="02040503050406030204" pitchFamily="18" charset="0"/>
                  </a:rPr>
                  <a:t>𝑇⊥ </a:t>
                </a:r>
                <a:r>
                  <a:rPr lang="en-US" altLang="zh-CN" sz="1200" b="0" i="0">
                    <a:solidFill>
                      <a:srgbClr val="FF0000"/>
                    </a:solidFill>
                    <a:latin typeface="Cambria Math" panose="02040503050406030204" pitchFamily="18" charset="0"/>
                    <a:ea typeface="Cambria Math" panose="02040503050406030204" pitchFamily="18" charset="0"/>
                  </a:rPr>
                  <a:t>𝑋</a:t>
                </a:r>
                <a:r>
                  <a:rPr lang="zh-CN" altLang="en-US" dirty="0"/>
                  <a:t> </a:t>
                </a:r>
                <a:r>
                  <a:rPr lang="en-US" altLang="zh-CN" dirty="0"/>
                  <a:t>with</a:t>
                </a:r>
                <a:r>
                  <a:rPr lang="en-US" altLang="zh-CN" baseline="0" dirty="0"/>
                  <a:t> sample reweighting. But the problem is how to learn the sample weights.</a:t>
                </a:r>
                <a:endParaRPr lang="zh-CN" altLang="en-US" dirty="0"/>
              </a:p>
            </p:txBody>
          </p:sp>
        </mc:Fallback>
      </mc:AlternateContent>
      <p:sp>
        <p:nvSpPr>
          <p:cNvPr id="4" name="灯片编号占位符 3"/>
          <p:cNvSpPr>
            <a:spLocks noGrp="1"/>
          </p:cNvSpPr>
          <p:nvPr>
            <p:ph type="sldNum" sz="quarter" idx="5"/>
          </p:nvPr>
        </p:nvSpPr>
        <p:spPr/>
        <p:txBody>
          <a:bodyPr/>
          <a:lstStyle/>
          <a:p>
            <a:fld id="{DD7ABDAF-8F53-401B-A31E-6D87F78FC7CB}" type="slidenum">
              <a:rPr lang="zh-CN" altLang="en-US" smtClean="0"/>
              <a:t>29</a:t>
            </a:fld>
            <a:endParaRPr lang="zh-CN" altLang="en-US"/>
          </a:p>
        </p:txBody>
      </p:sp>
    </p:spTree>
    <p:extLst>
      <p:ext uri="{BB962C8B-B14F-4D97-AF65-F5344CB8AC3E}">
        <p14:creationId xmlns:p14="http://schemas.microsoft.com/office/powerpoint/2010/main" val="2257448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idea is inspired by the GAN mechanism. As we all know, in GAN, a generator is proposed to generate fake data and a discriminator is proposed to distinguish fake and real data. If the discriminator cannot distinguish which data is real and which is fake, then we can conclude that the distribution of fake data is similar to the real one. Following the GAN mechanism, we propose a generator to generate sample weight on observed data, and a discriminator was proposed to approximate the distribution between the calibration data and weighted observed data.</a:t>
            </a:r>
            <a:endParaRPr lang="zh-CN" altLang="en-US" dirty="0"/>
          </a:p>
        </p:txBody>
      </p:sp>
      <p:sp>
        <p:nvSpPr>
          <p:cNvPr id="4" name="灯片编号占位符 3"/>
          <p:cNvSpPr>
            <a:spLocks noGrp="1"/>
          </p:cNvSpPr>
          <p:nvPr>
            <p:ph type="sldNum" sz="quarter" idx="5"/>
          </p:nvPr>
        </p:nvSpPr>
        <p:spPr/>
        <p:txBody>
          <a:bodyPr/>
          <a:lstStyle/>
          <a:p>
            <a:fld id="{DD7ABDAF-8F53-401B-A31E-6D87F78FC7CB}" type="slidenum">
              <a:rPr lang="zh-CN" altLang="en-US" smtClean="0"/>
              <a:t>31</a:t>
            </a:fld>
            <a:endParaRPr lang="zh-CN" altLang="en-US"/>
          </a:p>
        </p:txBody>
      </p:sp>
    </p:spTree>
    <p:extLst>
      <p:ext uri="{BB962C8B-B14F-4D97-AF65-F5344CB8AC3E}">
        <p14:creationId xmlns:p14="http://schemas.microsoft.com/office/powerpoint/2010/main" val="61459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details of our algorithm, which is similar with GAN method.</a:t>
            </a:r>
            <a:endParaRPr lang="zh-CN" altLang="en-US" dirty="0"/>
          </a:p>
        </p:txBody>
      </p:sp>
      <p:sp>
        <p:nvSpPr>
          <p:cNvPr id="4" name="灯片编号占位符 3"/>
          <p:cNvSpPr>
            <a:spLocks noGrp="1"/>
          </p:cNvSpPr>
          <p:nvPr>
            <p:ph type="sldNum" sz="quarter" idx="5"/>
          </p:nvPr>
        </p:nvSpPr>
        <p:spPr/>
        <p:txBody>
          <a:bodyPr/>
          <a:lstStyle/>
          <a:p>
            <a:fld id="{DD7ABDAF-8F53-401B-A31E-6D87F78FC7CB}" type="slidenum">
              <a:rPr lang="zh-CN" altLang="en-US" smtClean="0"/>
              <a:t>32</a:t>
            </a:fld>
            <a:endParaRPr lang="zh-CN" altLang="en-US"/>
          </a:p>
        </p:txBody>
      </p:sp>
    </p:spTree>
    <p:extLst>
      <p:ext uri="{BB962C8B-B14F-4D97-AF65-F5344CB8AC3E}">
        <p14:creationId xmlns:p14="http://schemas.microsoft.com/office/powerpoint/2010/main" val="3354826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Extensive experiments clearly show our algorithm can almost make the treatment T become independent with X, and achieve the best performance on treatment effect estimation.</a:t>
            </a:r>
            <a:endParaRPr lang="zh-CN" altLang="en-US" dirty="0"/>
          </a:p>
        </p:txBody>
      </p:sp>
      <p:sp>
        <p:nvSpPr>
          <p:cNvPr id="4" name="灯片编号占位符 3"/>
          <p:cNvSpPr>
            <a:spLocks noGrp="1"/>
          </p:cNvSpPr>
          <p:nvPr>
            <p:ph type="sldNum" sz="quarter" idx="5"/>
          </p:nvPr>
        </p:nvSpPr>
        <p:spPr/>
        <p:txBody>
          <a:bodyPr/>
          <a:lstStyle/>
          <a:p>
            <a:fld id="{DD7ABDAF-8F53-401B-A31E-6D87F78FC7CB}" type="slidenum">
              <a:rPr lang="zh-CN" altLang="en-US" smtClean="0"/>
              <a:t>33</a:t>
            </a:fld>
            <a:endParaRPr lang="zh-CN" altLang="en-US"/>
          </a:p>
        </p:txBody>
      </p:sp>
    </p:spTree>
    <p:extLst>
      <p:ext uri="{BB962C8B-B14F-4D97-AF65-F5344CB8AC3E}">
        <p14:creationId xmlns:p14="http://schemas.microsoft.com/office/powerpoint/2010/main" val="3901676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However, in big data scenario, there are always a large number of observed variables, but not all these variables are confounders, and different confounders would contribute unequally to confounding bias in data. Therefore, in big data era, to precisely estimate treatment effect, we are facing following challenges, how to automatically separate confounders, and differentiate different confounders. To address these challenges, we proposed DVD and DCB algorithms.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34</a:t>
            </a:fld>
            <a:endParaRPr lang="zh-CN" altLang="en-US"/>
          </a:p>
        </p:txBody>
      </p:sp>
    </p:spTree>
    <p:extLst>
      <p:ext uri="{BB962C8B-B14F-4D97-AF65-F5344CB8AC3E}">
        <p14:creationId xmlns:p14="http://schemas.microsoft.com/office/powerpoint/2010/main" val="887760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For more research topics on causal inference, such as counterfactual reasoning, causal discovery, we recommend you read our recent survey paper on causal inference.</a:t>
            </a:r>
          </a:p>
        </p:txBody>
      </p:sp>
      <p:sp>
        <p:nvSpPr>
          <p:cNvPr id="4" name="Slide Number Placeholder 3"/>
          <p:cNvSpPr>
            <a:spLocks noGrp="1"/>
          </p:cNvSpPr>
          <p:nvPr>
            <p:ph type="sldNum" sz="quarter" idx="10"/>
          </p:nvPr>
        </p:nvSpPr>
        <p:spPr/>
        <p:txBody>
          <a:bodyPr/>
          <a:lstStyle/>
          <a:p>
            <a:fld id="{093A40FC-551C-40A9-9BFC-143089139DEF}" type="slidenum">
              <a:rPr lang="en-US" smtClean="0"/>
              <a:t>35</a:t>
            </a:fld>
            <a:endParaRPr lang="en-US"/>
          </a:p>
        </p:txBody>
      </p:sp>
    </p:spTree>
    <p:extLst>
      <p:ext uri="{BB962C8B-B14F-4D97-AF65-F5344CB8AC3E}">
        <p14:creationId xmlns:p14="http://schemas.microsoft.com/office/powerpoint/2010/main" val="308918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Placebo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From</a:t>
            </a:r>
            <a:r>
              <a:rPr lang="zh-CN" altLang="en-US" dirty="0"/>
              <a:t> </a:t>
            </a:r>
            <a:r>
              <a:rPr lang="en-US" altLang="zh-CN" dirty="0"/>
              <a:t>the</a:t>
            </a:r>
            <a:r>
              <a:rPr lang="zh-CN" altLang="en-US" dirty="0"/>
              <a:t> </a:t>
            </a:r>
            <a:r>
              <a:rPr lang="en-US" altLang="zh-CN" dirty="0"/>
              <a:t>definition</a:t>
            </a:r>
            <a:r>
              <a:rPr lang="zh-CN" altLang="en-US" dirty="0"/>
              <a:t> </a:t>
            </a:r>
            <a:r>
              <a:rPr lang="en-US" altLang="zh-CN" dirty="0"/>
              <a:t>of</a:t>
            </a:r>
            <a:r>
              <a:rPr lang="zh-CN" altLang="en-US" dirty="0"/>
              <a:t> </a:t>
            </a:r>
            <a:r>
              <a:rPr lang="en-US" altLang="zh-CN" dirty="0"/>
              <a:t>ATE,</a:t>
            </a:r>
            <a:r>
              <a:rPr lang="zh-CN" altLang="en-US" dirty="0"/>
              <a:t> </a:t>
            </a:r>
            <a:r>
              <a:rPr lang="en-US" altLang="zh-CN" dirty="0"/>
              <a:t>we</a:t>
            </a:r>
            <a:r>
              <a:rPr lang="zh-CN" altLang="en-US" dirty="0"/>
              <a:t> </a:t>
            </a:r>
            <a:r>
              <a:rPr lang="en-US" altLang="zh-CN" dirty="0"/>
              <a:t>know</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counterfactual</a:t>
            </a:r>
            <a:r>
              <a:rPr lang="zh-CN" altLang="en-US" dirty="0"/>
              <a:t> </a:t>
            </a:r>
            <a:r>
              <a:rPr lang="en-US" altLang="zh-CN" dirty="0"/>
              <a:t>problem. That</a:t>
            </a:r>
            <a:r>
              <a:rPr lang="en-US" altLang="zh-CN" baseline="0" dirty="0"/>
              <a:t> is, for each unit, we can only observe one of two potential outcomes, treated or control, not both.</a:t>
            </a:r>
          </a:p>
          <a:p>
            <a:endParaRPr lang="zh-CN" altLang="en-US" dirty="0"/>
          </a:p>
        </p:txBody>
      </p:sp>
      <p:sp>
        <p:nvSpPr>
          <p:cNvPr id="4" name="灯片编号占位符 3"/>
          <p:cNvSpPr>
            <a:spLocks noGrp="1"/>
          </p:cNvSpPr>
          <p:nvPr>
            <p:ph type="sldNum" sz="quarter" idx="5"/>
          </p:nvPr>
        </p:nvSpPr>
        <p:spPr/>
        <p:txBody>
          <a:bodyPr/>
          <a:lstStyle/>
          <a:p>
            <a:fld id="{DD7ABDAF-8F53-401B-A31E-6D87F78FC7CB}" type="slidenum">
              <a:rPr lang="zh-CN" altLang="en-US" smtClean="0"/>
              <a:t>5</a:t>
            </a:fld>
            <a:endParaRPr lang="zh-CN" altLang="en-US"/>
          </a:p>
        </p:txBody>
      </p:sp>
    </p:spTree>
    <p:extLst>
      <p:ext uri="{BB962C8B-B14F-4D97-AF65-F5344CB8AC3E}">
        <p14:creationId xmlns:p14="http://schemas.microsoft.com/office/powerpoint/2010/main" val="2494991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In observational data, we also have units with different treatment T, but their treatment status might be affected by their other features, we say confounders X, leading to the different distribution on confounders.</a:t>
            </a:r>
          </a:p>
          <a:p>
            <a:r>
              <a:rPr lang="en-US" altLang="zh-CN" baseline="0" dirty="0"/>
              <a:t>For example, for a very expensive medication, taking or not majorly depends on the patients’ income, leading</a:t>
            </a:r>
            <a:r>
              <a:rPr lang="zh-CN" altLang="en-US" baseline="0" dirty="0"/>
              <a:t> </a:t>
            </a:r>
            <a:r>
              <a:rPr lang="en-US" altLang="zh-CN" baseline="0" dirty="0"/>
              <a:t>to the distribution of income variable become different between treated</a:t>
            </a:r>
            <a:r>
              <a:rPr lang="zh-CN" altLang="en-US" baseline="0" dirty="0"/>
              <a:t> </a:t>
            </a:r>
            <a:r>
              <a:rPr lang="en-US" altLang="zh-CN" baseline="0" dirty="0"/>
              <a:t>and</a:t>
            </a:r>
            <a:r>
              <a:rPr lang="zh-CN" altLang="en-US" baseline="0" dirty="0"/>
              <a:t> </a:t>
            </a:r>
            <a:r>
              <a:rPr lang="en-US" altLang="zh-CN" baseline="0" dirty="0"/>
              <a:t>control</a:t>
            </a:r>
            <a:r>
              <a:rPr lang="zh-CN" altLang="en-US" baseline="0" dirty="0"/>
              <a:t> </a:t>
            </a:r>
            <a:r>
              <a:rPr lang="en-US" altLang="zh-CN" baseline="0" dirty="0"/>
              <a:t>groups.</a:t>
            </a:r>
          </a:p>
          <a:p>
            <a:r>
              <a:rPr lang="en-US" altLang="zh-CN" baseline="0" dirty="0"/>
              <a:t>Hence, if we want to estimate the causal effect from observational data, we need to balance confounders’ distribution.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8</a:t>
            </a:fld>
            <a:endParaRPr lang="zh-CN" altLang="en-US"/>
          </a:p>
        </p:txBody>
      </p:sp>
    </p:spTree>
    <p:extLst>
      <p:ext uri="{BB962C8B-B14F-4D97-AF65-F5344CB8AC3E}">
        <p14:creationId xmlns:p14="http://schemas.microsoft.com/office/powerpoint/2010/main" val="3071237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In observational data, we also have units with different treatment T, but their treatment status might be affected by their other features, we say confounders X, leading to the different distribution on confounders.</a:t>
            </a:r>
          </a:p>
          <a:p>
            <a:r>
              <a:rPr lang="en-US" altLang="zh-CN" baseline="0" dirty="0"/>
              <a:t>For example, for a very expensive medication, taking or not majorly depends on the patients’ income, leading</a:t>
            </a:r>
            <a:r>
              <a:rPr lang="zh-CN" altLang="en-US" baseline="0" dirty="0"/>
              <a:t> </a:t>
            </a:r>
            <a:r>
              <a:rPr lang="en-US" altLang="zh-CN" baseline="0" dirty="0"/>
              <a:t>to the distribution of income variable become different between treated</a:t>
            </a:r>
            <a:r>
              <a:rPr lang="zh-CN" altLang="en-US" baseline="0" dirty="0"/>
              <a:t> </a:t>
            </a:r>
            <a:r>
              <a:rPr lang="en-US" altLang="zh-CN" baseline="0" dirty="0"/>
              <a:t>and</a:t>
            </a:r>
            <a:r>
              <a:rPr lang="zh-CN" altLang="en-US" baseline="0" dirty="0"/>
              <a:t> </a:t>
            </a:r>
            <a:r>
              <a:rPr lang="en-US" altLang="zh-CN" baseline="0" dirty="0"/>
              <a:t>control</a:t>
            </a:r>
            <a:r>
              <a:rPr lang="zh-CN" altLang="en-US" baseline="0" dirty="0"/>
              <a:t> </a:t>
            </a:r>
            <a:r>
              <a:rPr lang="en-US" altLang="zh-CN" baseline="0" dirty="0"/>
              <a:t>groups.</a:t>
            </a:r>
          </a:p>
          <a:p>
            <a:r>
              <a:rPr lang="en-US" altLang="zh-CN" baseline="0" dirty="0"/>
              <a:t>Hence, if we want to estimate the causal effect from observational data, we need to balance confounders’ distribution.</a:t>
            </a:r>
          </a:p>
        </p:txBody>
      </p:sp>
      <p:sp>
        <p:nvSpPr>
          <p:cNvPr id="4" name="灯片编号占位符 3"/>
          <p:cNvSpPr>
            <a:spLocks noGrp="1"/>
          </p:cNvSpPr>
          <p:nvPr>
            <p:ph type="sldNum" sz="quarter" idx="10"/>
          </p:nvPr>
        </p:nvSpPr>
        <p:spPr/>
        <p:txBody>
          <a:bodyPr/>
          <a:lstStyle/>
          <a:p>
            <a:fld id="{DD7ABDAF-8F53-401B-A31E-6D87F78FC7CB}" type="slidenum">
              <a:rPr lang="zh-CN" altLang="en-US" smtClean="0"/>
              <a:t>9</a:t>
            </a:fld>
            <a:endParaRPr lang="zh-CN" altLang="en-US"/>
          </a:p>
        </p:txBody>
      </p:sp>
    </p:spTree>
    <p:extLst>
      <p:ext uri="{BB962C8B-B14F-4D97-AF65-F5344CB8AC3E}">
        <p14:creationId xmlns:p14="http://schemas.microsoft.com/office/powerpoint/2010/main" val="56666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en-US" altLang="zh-CN" baseline="0" dirty="0"/>
              <a:t> balance</a:t>
            </a:r>
            <a:r>
              <a:rPr kumimoji="1" lang="zh-CN" altLang="en-US" baseline="0" dirty="0"/>
              <a:t> </a:t>
            </a:r>
            <a:r>
              <a:rPr kumimoji="1" lang="en-US" altLang="zh-CN" baseline="0" dirty="0"/>
              <a:t>confounder, some researchers proposed matching methods, including the exactly matching and coarse matching, which match units with the same confounders. But these methods have poor</a:t>
            </a:r>
            <a:r>
              <a:rPr kumimoji="1" lang="zh-CN" altLang="en-US" baseline="0" dirty="0"/>
              <a:t> </a:t>
            </a:r>
            <a:r>
              <a:rPr kumimoji="1" lang="en-US" altLang="zh-CN" baseline="0" dirty="0"/>
              <a:t>performance in high dimensional settings.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Then,</a:t>
            </a:r>
            <a:r>
              <a:rPr kumimoji="1" lang="en-US" altLang="zh-CN" baseline="0" dirty="0"/>
              <a:t> </a:t>
            </a:r>
            <a:r>
              <a:rPr lang="en-US" altLang="zh-CN" sz="1200" kern="1200" dirty="0">
                <a:solidFill>
                  <a:schemeClr val="tx1"/>
                </a:solidFill>
                <a:effectLst/>
                <a:latin typeface="+mn-lt"/>
                <a:ea typeface="+mn-ea"/>
                <a:cs typeface="+mn-cs"/>
              </a:rPr>
              <a:t>Rubin </a:t>
            </a:r>
            <a:r>
              <a:rPr kumimoji="1" lang="en-US" altLang="zh-CN" sz="1200" kern="1200" dirty="0">
                <a:solidFill>
                  <a:schemeClr val="tx1"/>
                </a:solidFill>
                <a:effectLst/>
                <a:latin typeface="+mn-lt"/>
                <a:ea typeface="+mn-ea"/>
                <a:cs typeface="+mn-cs"/>
              </a:rPr>
              <a:t>introduced</a:t>
            </a:r>
            <a:r>
              <a:rPr kumimoji="1"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propensity score to summarize the information required to balance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confounders.</a:t>
            </a: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And many approaches are proposed based on propensity score, including propensity score matching, inverse propensity weighting and doubly robust method. </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However,</a:t>
            </a:r>
            <a:r>
              <a:rPr lang="en-US" altLang="zh-CN" baseline="0" dirty="0"/>
              <a:t> these methods treat all observed variables as confounders, which </a:t>
            </a:r>
            <a:r>
              <a:rPr lang="en-US" altLang="zh-CN" sz="1200" kern="1200" dirty="0">
                <a:solidFill>
                  <a:schemeClr val="tx1"/>
                </a:solidFill>
                <a:effectLst/>
                <a:latin typeface="+mn-lt"/>
                <a:ea typeface="+mn-ea"/>
                <a:cs typeface="+mn-cs"/>
              </a:rPr>
              <a:t>make the estimated treatment effect imprecise, because some variables could be non-confounders,</a:t>
            </a:r>
            <a:r>
              <a:rPr lang="en-US" altLang="zh-CN" sz="1200" kern="1200" baseline="0" dirty="0">
                <a:solidFill>
                  <a:schemeClr val="tx1"/>
                </a:solidFill>
                <a:effectLst/>
                <a:latin typeface="+mn-lt"/>
                <a:ea typeface="+mn-ea"/>
                <a:cs typeface="+mn-cs"/>
              </a:rPr>
              <a:t> for example the adjustment variables. Moreover, propensity score estimation need model specification.</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10</a:t>
            </a:fld>
            <a:endParaRPr lang="zh-CN" altLang="en-US"/>
          </a:p>
        </p:txBody>
      </p:sp>
    </p:spTree>
    <p:extLst>
      <p:ext uri="{BB962C8B-B14F-4D97-AF65-F5344CB8AC3E}">
        <p14:creationId xmlns:p14="http://schemas.microsoft.com/office/powerpoint/2010/main" val="25844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However, in big data scenario, there are always a large number of observed variables, but not all these variables are confounders, and different confounders would contribute unequally to confounding bias in data. Therefore, in big data era, to precisely estimate treatment effect, we are facing following challenges, how to automatically separate confounders, and differentiate different confounders. To address these challenges, we proposed DVD and DCB algorithms.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11</a:t>
            </a:fld>
            <a:endParaRPr lang="zh-CN" altLang="en-US"/>
          </a:p>
        </p:txBody>
      </p:sp>
    </p:spTree>
    <p:extLst>
      <p:ext uri="{BB962C8B-B14F-4D97-AF65-F5344CB8AC3E}">
        <p14:creationId xmlns:p14="http://schemas.microsoft.com/office/powerpoint/2010/main" val="3301355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However, in big data scenario, there are always a large number of observed variables, but not all these variables are confounders, and different confounders would contribute unequally to confounding bias in data. Therefore, in big data era, to precisely estimate treatment effect, we are facing following challenges, how to automatically separate confounders, and differentiate different confounders. To address these challenges, we proposed DVD and DCB algorithms.</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12</a:t>
            </a:fld>
            <a:endParaRPr lang="zh-CN" altLang="en-US"/>
          </a:p>
        </p:txBody>
      </p:sp>
    </p:spTree>
    <p:extLst>
      <p:ext uri="{BB962C8B-B14F-4D97-AF65-F5344CB8AC3E}">
        <p14:creationId xmlns:p14="http://schemas.microsoft.com/office/powerpoint/2010/main" val="4293468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a:t>
            </a:r>
            <a:r>
              <a:rPr lang="en-US" altLang="zh-CN" baseline="0" dirty="0"/>
              <a:t>n previous causal framework, to estimate the propensity score, they treat all observed variables U as confounders X. Then, they adjust the outcome and samples with inverse of propensity score for confounder balancing, and treatment effect estimation.</a:t>
            </a:r>
            <a:endParaRPr lang="zh-CN" altLang="en-US" dirty="0"/>
          </a:p>
        </p:txBody>
      </p:sp>
      <p:sp>
        <p:nvSpPr>
          <p:cNvPr id="4" name="灯片编号占位符 3"/>
          <p:cNvSpPr>
            <a:spLocks noGrp="1"/>
          </p:cNvSpPr>
          <p:nvPr>
            <p:ph type="sldNum" sz="quarter" idx="10"/>
          </p:nvPr>
        </p:nvSpPr>
        <p:spPr/>
        <p:txBody>
          <a:bodyPr/>
          <a:lstStyle/>
          <a:p>
            <a:fld id="{5492997D-B31A-42F7-A4C5-82AF6E21849A}" type="slidenum">
              <a:rPr lang="zh-CN" altLang="en-US" smtClean="0"/>
              <a:t>13</a:t>
            </a:fld>
            <a:endParaRPr lang="zh-CN" altLang="en-US"/>
          </a:p>
        </p:txBody>
      </p:sp>
    </p:spTree>
    <p:extLst>
      <p:ext uri="{BB962C8B-B14F-4D97-AF65-F5344CB8AC3E}">
        <p14:creationId xmlns:p14="http://schemas.microsoft.com/office/powerpoint/2010/main" val="3502578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3"/>
            <a:ext cx="10464800" cy="1927225"/>
          </a:xfrm>
        </p:spPr>
        <p:txBody>
          <a:bodyPr anchor="b">
            <a:noAutofit/>
          </a:bodyPr>
          <a:lstStyle>
            <a:lvl1pPr>
              <a:defRPr sz="5400" cap="all"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74F2D22-DB20-C145-AFBC-7EFF1988A063}" type="datetime2">
              <a:rPr lang="en-US" smtClean="0"/>
              <a:t>Wednesday, October 27,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FDAAAE73-3278-684A-AD86-B7B9418BE81E}" type="datetime2">
              <a:rPr lang="en-US" smtClean="0"/>
              <a:t>Wednesday, October 27,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B0FF718-76C0-DF45-92FA-855B110B1DF9}" type="datetime2">
              <a:rPr lang="en-US" smtClean="0"/>
              <a:t>Wednesday, October 27,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749" y="1"/>
            <a:ext cx="9620091" cy="914399"/>
          </a:xfrm>
          <a:prstGeom prst="rect">
            <a:avLst/>
          </a:prstGeom>
        </p:spPr>
        <p:txBody>
          <a:bodyPr anchor="ctr"/>
          <a:lstStyle>
            <a:lvl1pPr algn="l">
              <a:lnSpc>
                <a:spcPct val="100000"/>
              </a:lnSpc>
              <a:defRPr sz="3200" b="1" spc="0">
                <a:solidFill>
                  <a:srgbClr val="AB2020"/>
                </a:solidFill>
                <a:latin typeface="SimHei" charset="0"/>
                <a:ea typeface="SimHei" charset="0"/>
                <a:cs typeface="SimHei" charset="0"/>
              </a:defRPr>
            </a:lvl1pPr>
          </a:lstStyle>
          <a:p>
            <a:r>
              <a:rPr lang="zh-CN" altLang="en-US" dirty="0"/>
              <a:t>标题</a:t>
            </a:r>
            <a:endParaRPr lang="en-US" dirty="0"/>
          </a:p>
        </p:txBody>
      </p:sp>
      <p:sp>
        <p:nvSpPr>
          <p:cNvPr id="5" name="Slide Number Placeholder 1">
            <a:extLst>
              <a:ext uri="{FF2B5EF4-FFF2-40B4-BE49-F238E27FC236}">
                <a16:creationId xmlns:a16="http://schemas.microsoft.com/office/drawing/2014/main" id="{D43391A4-1A9C-8D45-9651-891B80D83F5E}"/>
              </a:ext>
            </a:extLst>
          </p:cNvPr>
          <p:cNvSpPr txBox="1">
            <a:spLocks/>
          </p:cNvSpPr>
          <p:nvPr userDrawn="1"/>
        </p:nvSpPr>
        <p:spPr>
          <a:xfrm>
            <a:off x="10544008" y="6443709"/>
            <a:ext cx="1647993" cy="538843"/>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64097"/>
                </a:solidFill>
                <a:latin typeface="SimHei" charset="0"/>
                <a:ea typeface="SimHei" charset="0"/>
                <a:cs typeface="SimHe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3D33D4-636D-914B-B18D-7C923D575062}" type="slidenum">
              <a:rPr lang="en-US" sz="1600" smtClean="0"/>
              <a:pPr/>
              <a:t>‹#›</a:t>
            </a:fld>
            <a:endParaRPr lang="en-US" sz="1600" dirty="0"/>
          </a:p>
        </p:txBody>
      </p:sp>
    </p:spTree>
    <p:extLst>
      <p:ext uri="{BB962C8B-B14F-4D97-AF65-F5344CB8AC3E}">
        <p14:creationId xmlns:p14="http://schemas.microsoft.com/office/powerpoint/2010/main" val="3778763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0473B4FD-6A04-0C40-A451-FA7F82E5A93A}" type="datetime2">
              <a:rPr lang="en-US" smtClean="0"/>
              <a:t>Wednesday, October 27,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7030A0">
            <a:alpha val="4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963084" y="4626867"/>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C026E47-EC81-164D-A9D0-52217604E4BE}" type="datetime2">
              <a:rPr lang="en-US" smtClean="0"/>
              <a:t>Wednesday, October 27, 2021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CC2FD5E-605B-F646-9291-93564E46B407}" type="datetime2">
              <a:rPr lang="en-US" smtClean="0"/>
              <a:t>Wednesday, October 27,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rgbClr val="7030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rgbClr val="7030A0"/>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CEFB40A-C2C2-8048-B87F-F6B5F06663C2}" type="datetime2">
              <a:rPr lang="en-US" smtClean="0"/>
              <a:t>Wednesday, October 27, 2021</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F8A0C1C-8A84-DC43-ABB0-93DE89758676}" type="datetime2">
              <a:rPr lang="en-US" smtClean="0"/>
              <a:t>Wednesday, October 27, 2021</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1EACD-1A1B-2542-90FB-21D16508F629}" type="datetime2">
              <a:rPr lang="en-US" smtClean="0"/>
              <a:t>Wednesday, October 27, 2021</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09601" y="2130555"/>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86F41BB-3186-DD4D-ACFA-ACE386CBEB42}" type="datetime2">
              <a:rPr lang="en-US" smtClean="0"/>
              <a:t>Wednesday, October 27,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3"/>
            <a:ext cx="5577840" cy="211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792480"/>
            <a:ext cx="2856907" cy="1264920"/>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11480" y="838201"/>
            <a:ext cx="7872520" cy="5500456"/>
          </a:xfrm>
          <a:solidFill>
            <a:srgbClr val="7030A0">
              <a:alpha val="10000"/>
            </a:srgbClr>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7B66089-0C25-344C-8538-F3277E19921D}" type="datetime2">
              <a:rPr lang="en-US" smtClean="0"/>
              <a:t>Wednesday, October 27, 2021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6"/>
          <p:cNvSpPr/>
          <p:nvPr/>
        </p:nvSpPr>
        <p:spPr>
          <a:xfrm>
            <a:off x="0" y="0"/>
            <a:ext cx="12192000" cy="36576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5FB54245-1AE4-E346-9947-6EB26F03B407}" type="datetime2">
              <a:rPr lang="en-US" smtClean="0"/>
              <a:t>Wednesday, October 27, 2021</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hf hdr="0" ftr="0" dt="0"/>
  <p:txStyles>
    <p:titleStyle>
      <a:lvl1pPr algn="l" defTabSz="914400" rtl="0" eaLnBrk="1" latinLnBrk="0" hangingPunct="1">
        <a:spcBef>
          <a:spcPct val="0"/>
        </a:spcBef>
        <a:buNone/>
        <a:defRPr sz="4000" kern="1200" spc="-100" baseline="0">
          <a:solidFill>
            <a:srgbClr val="7030A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kunkuang.github.io/"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2.png"/><Relationship Id="rId4" Type="http://schemas.openxmlformats.org/officeDocument/2006/relationships/image" Target="../media/image42.tiff"/></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png"/><Relationship Id="rId3" Type="http://schemas.openxmlformats.org/officeDocument/2006/relationships/image" Target="../media/image48.png"/><Relationship Id="rId7" Type="http://schemas.openxmlformats.org/officeDocument/2006/relationships/image" Target="../media/image52.tiff"/><Relationship Id="rId12" Type="http://schemas.openxmlformats.org/officeDocument/2006/relationships/image" Target="../media/image4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990.png"/><Relationship Id="rId5" Type="http://schemas.openxmlformats.org/officeDocument/2006/relationships/image" Target="../media/image50.tiff"/><Relationship Id="rId10" Type="http://schemas.openxmlformats.org/officeDocument/2006/relationships/image" Target="../media/image55.png"/><Relationship Id="rId4" Type="http://schemas.openxmlformats.org/officeDocument/2006/relationships/image" Target="../media/image49.tiff"/><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5.pn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0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680.png"/><Relationship Id="rId2" Type="http://schemas.openxmlformats.org/officeDocument/2006/relationships/image" Target="../media/image630.png"/><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50.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en.cae.cn/en/" TargetMode="External"/><Relationship Id="rId4" Type="http://schemas.openxmlformats.org/officeDocument/2006/relationships/hyperlink" Target="http://www.engineering.org.cn/ch/10.1016/j.eng.2019.08.016"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www.engineering.org.cn/ch/10.1016/j.eng.2019.08.016"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kunkuang.github.io/" TargetMode="External"/><Relationship Id="rId7" Type="http://schemas.openxmlformats.org/officeDocument/2006/relationships/image" Target="../media/image9.png"/><Relationship Id="rId2" Type="http://schemas.openxmlformats.org/officeDocument/2006/relationships/hyperlink" Target="mailto:kunkuang@zju.edu.cn"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hyperlink" Target="http://plato.stanford.edu/entries/causation-mani/"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amp;ehk=JW"/><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12"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hyperlink" Target="http://en.m.wikipedia.org/wiki/file:2-dice-icon.svg" TargetMode="External"/><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11600" y="1364403"/>
            <a:ext cx="11368800" cy="1927225"/>
          </a:xfrm>
        </p:spPr>
        <p:txBody>
          <a:bodyPr/>
          <a:lstStyle/>
          <a:p>
            <a:pPr algn="ctr"/>
            <a:r>
              <a:rPr lang="en-US" altLang="zh-CN" dirty="0"/>
              <a:t>Causal Inference </a:t>
            </a:r>
            <a:br>
              <a:rPr lang="en-US" altLang="zh-CN" dirty="0"/>
            </a:br>
            <a:r>
              <a:rPr lang="en-US" altLang="zh-CN" dirty="0"/>
              <a:t>in observational studies</a:t>
            </a:r>
            <a:endParaRPr lang="zh-CN" altLang="en-US" dirty="0"/>
          </a:p>
        </p:txBody>
      </p:sp>
      <p:sp>
        <p:nvSpPr>
          <p:cNvPr id="3" name="副标题 2"/>
          <p:cNvSpPr>
            <a:spLocks noGrp="1"/>
          </p:cNvSpPr>
          <p:nvPr>
            <p:ph type="subTitle" idx="1"/>
          </p:nvPr>
        </p:nvSpPr>
        <p:spPr>
          <a:xfrm>
            <a:off x="1100144" y="3791675"/>
            <a:ext cx="9991711" cy="2411506"/>
          </a:xfrm>
        </p:spPr>
        <p:txBody>
          <a:bodyPr>
            <a:normAutofit/>
          </a:bodyPr>
          <a:lstStyle/>
          <a:p>
            <a:r>
              <a:rPr lang="en-US" altLang="zh-CN" b="1" dirty="0"/>
              <a:t>Kun Kuang (</a:t>
            </a:r>
            <a:r>
              <a:rPr lang="zh-CN" altLang="zh-CN" b="1" dirty="0"/>
              <a:t>况琨</a:t>
            </a:r>
            <a:r>
              <a:rPr lang="en-US" altLang="zh-CN" b="1" dirty="0"/>
              <a:t>)</a:t>
            </a:r>
            <a:endParaRPr lang="zh-CN" altLang="zh-CN" b="1" dirty="0"/>
          </a:p>
          <a:p>
            <a:r>
              <a:rPr lang="en-US" altLang="zh-CN" dirty="0"/>
              <a:t>Associate Professor</a:t>
            </a:r>
            <a:endParaRPr lang="zh-CN" altLang="zh-CN" dirty="0"/>
          </a:p>
          <a:p>
            <a:r>
              <a:rPr lang="en-US" altLang="zh-CN" dirty="0"/>
              <a:t>College of Computer Science</a:t>
            </a:r>
            <a:endParaRPr lang="zh-CN" altLang="zh-CN" dirty="0"/>
          </a:p>
          <a:p>
            <a:r>
              <a:rPr lang="en-US" altLang="zh-CN" dirty="0"/>
              <a:t>Zhejiang University </a:t>
            </a:r>
            <a:endParaRPr lang="zh-CN" altLang="zh-CN" dirty="0"/>
          </a:p>
          <a:p>
            <a:r>
              <a:rPr lang="en-US" altLang="zh-CN" dirty="0"/>
              <a:t>Homepage: </a:t>
            </a:r>
            <a:r>
              <a:rPr lang="en-US" altLang="zh-CN" u="sng" dirty="0">
                <a:hlinkClick r:id="rId2"/>
              </a:rPr>
              <a:t>https://kunkuang.github.io/</a:t>
            </a:r>
            <a:endParaRPr lang="zh-CN" altLang="zh-CN" dirty="0"/>
          </a:p>
          <a:p>
            <a:endParaRPr lang="en-US" altLang="zh-CN" dirty="0"/>
          </a:p>
        </p:txBody>
      </p:sp>
      <p:pic>
        <p:nvPicPr>
          <p:cNvPr id="5" name="Picture 7">
            <a:extLst>
              <a:ext uri="{FF2B5EF4-FFF2-40B4-BE49-F238E27FC236}">
                <a16:creationId xmlns:a16="http://schemas.microsoft.com/office/drawing/2014/main" id="{836FF3BE-8842-4408-A51B-4EF909A90BD2}"/>
              </a:ext>
            </a:extLst>
          </p:cNvPr>
          <p:cNvPicPr>
            <a:picLocks noChangeAspect="1"/>
          </p:cNvPicPr>
          <p:nvPr/>
        </p:nvPicPr>
        <p:blipFill>
          <a:blip r:embed="rId3"/>
          <a:stretch>
            <a:fillRect/>
          </a:stretch>
        </p:blipFill>
        <p:spPr>
          <a:xfrm>
            <a:off x="10800522" y="396255"/>
            <a:ext cx="1235170" cy="1190030"/>
          </a:xfrm>
          <a:prstGeom prst="rect">
            <a:avLst/>
          </a:prstGeom>
        </p:spPr>
      </p:pic>
      <p:pic>
        <p:nvPicPr>
          <p:cNvPr id="6" name="图片 5">
            <a:extLst>
              <a:ext uri="{FF2B5EF4-FFF2-40B4-BE49-F238E27FC236}">
                <a16:creationId xmlns:a16="http://schemas.microsoft.com/office/drawing/2014/main" id="{87792F1D-07A5-45F5-A6AB-1E3B261F3DF7}"/>
              </a:ext>
            </a:extLst>
          </p:cNvPr>
          <p:cNvPicPr>
            <a:picLocks noChangeAspect="1"/>
          </p:cNvPicPr>
          <p:nvPr/>
        </p:nvPicPr>
        <p:blipFill>
          <a:blip r:embed="rId4"/>
          <a:stretch>
            <a:fillRect/>
          </a:stretch>
        </p:blipFill>
        <p:spPr>
          <a:xfrm>
            <a:off x="0" y="353534"/>
            <a:ext cx="4499113" cy="1116321"/>
          </a:xfrm>
          <a:prstGeom prst="rect">
            <a:avLst/>
          </a:prstGeom>
        </p:spPr>
      </p:pic>
    </p:spTree>
    <p:extLst>
      <p:ext uri="{BB962C8B-B14F-4D97-AF65-F5344CB8AC3E}">
        <p14:creationId xmlns:p14="http://schemas.microsoft.com/office/powerpoint/2010/main" val="3121670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Related Work</a:t>
            </a:r>
            <a:endParaRPr lang="zh-CN" altLang="en-US" dirty="0"/>
          </a:p>
        </p:txBody>
      </p:sp>
      <p:sp>
        <p:nvSpPr>
          <p:cNvPr id="3" name="内容占位符 2"/>
          <p:cNvSpPr>
            <a:spLocks noGrp="1"/>
          </p:cNvSpPr>
          <p:nvPr>
            <p:ph idx="1"/>
          </p:nvPr>
        </p:nvSpPr>
        <p:spPr>
          <a:xfrm>
            <a:off x="609600" y="1353312"/>
            <a:ext cx="8464062" cy="5504688"/>
          </a:xfrm>
        </p:spPr>
        <p:txBody>
          <a:bodyPr>
            <a:normAutofit/>
          </a:bodyPr>
          <a:lstStyle/>
          <a:p>
            <a:r>
              <a:rPr lang="en-US" altLang="zh-CN" sz="3600" dirty="0">
                <a:latin typeface="Times New Roman" panose="02020603050405020304" pitchFamily="18" charset="0"/>
                <a:cs typeface="Times New Roman" panose="02020603050405020304" pitchFamily="18" charset="0"/>
              </a:rPr>
              <a:t>Matching Methods</a:t>
            </a:r>
          </a:p>
          <a:p>
            <a:pPr lvl="1"/>
            <a:r>
              <a:rPr lang="en-US" altLang="zh-CN" sz="3200" i="1" dirty="0">
                <a:latin typeface="Times New Roman" panose="02020603050405020304" pitchFamily="18" charset="0"/>
                <a:cs typeface="Times New Roman" panose="02020603050405020304" pitchFamily="18" charset="0"/>
              </a:rPr>
              <a:t>Exactly Matching</a:t>
            </a:r>
            <a:r>
              <a:rPr lang="en-US" altLang="zh-CN" sz="3200" dirty="0">
                <a:latin typeface="Times New Roman" panose="02020603050405020304" pitchFamily="18" charset="0"/>
                <a:cs typeface="Times New Roman" panose="02020603050405020304" pitchFamily="18" charset="0"/>
              </a:rPr>
              <a:t>, </a:t>
            </a:r>
            <a:r>
              <a:rPr lang="en-US" altLang="zh-CN" sz="3200" i="1" dirty="0">
                <a:latin typeface="Times New Roman" panose="02020603050405020304" pitchFamily="18" charset="0"/>
                <a:cs typeface="Times New Roman" panose="02020603050405020304" pitchFamily="18" charset="0"/>
              </a:rPr>
              <a:t>Coarse Matching</a:t>
            </a:r>
          </a:p>
          <a:p>
            <a:pPr lvl="1"/>
            <a:r>
              <a:rPr lang="en-US" altLang="zh-CN" sz="3200" dirty="0">
                <a:solidFill>
                  <a:srgbClr val="FF0000"/>
                </a:solidFill>
                <a:latin typeface="Times New Roman" panose="02020603050405020304" pitchFamily="18" charset="0"/>
                <a:cs typeface="Times New Roman" panose="02020603050405020304" pitchFamily="18" charset="0"/>
              </a:rPr>
              <a:t>Poor performance in high dimensional settings</a:t>
            </a:r>
          </a:p>
          <a:p>
            <a:r>
              <a:rPr lang="en-US" altLang="zh-CN" sz="3600" dirty="0">
                <a:latin typeface="Times New Roman" panose="02020603050405020304" pitchFamily="18" charset="0"/>
                <a:cs typeface="Times New Roman" panose="02020603050405020304" pitchFamily="18" charset="0"/>
              </a:rPr>
              <a:t>Propensity Score based Methods</a:t>
            </a:r>
          </a:p>
          <a:p>
            <a:pPr lvl="1"/>
            <a:r>
              <a:rPr lang="en-US" altLang="zh-CN" sz="3200" dirty="0">
                <a:latin typeface="Times New Roman" panose="02020603050405020304" pitchFamily="18" charset="0"/>
                <a:cs typeface="Times New Roman" panose="02020603050405020304" pitchFamily="18" charset="0"/>
              </a:rPr>
              <a:t>Propensity score </a:t>
            </a:r>
          </a:p>
          <a:p>
            <a:pPr lvl="1"/>
            <a:r>
              <a:rPr lang="en-US" altLang="zh-CN" sz="3200" i="1" dirty="0">
                <a:latin typeface="Times New Roman" panose="02020603050405020304" pitchFamily="18" charset="0"/>
                <a:cs typeface="Times New Roman" panose="02020603050405020304" pitchFamily="18" charset="0"/>
              </a:rPr>
              <a:t>Matching</a:t>
            </a:r>
            <a:r>
              <a:rPr lang="en-US" altLang="zh-CN" sz="3200" dirty="0">
                <a:latin typeface="Times New Roman" panose="02020603050405020304" pitchFamily="18" charset="0"/>
                <a:cs typeface="Times New Roman" panose="02020603050405020304" pitchFamily="18" charset="0"/>
              </a:rPr>
              <a:t>, </a:t>
            </a:r>
            <a:r>
              <a:rPr lang="en-US" altLang="zh-CN" sz="3200" i="1" dirty="0">
                <a:latin typeface="Times New Roman" panose="02020603050405020304" pitchFamily="18" charset="0"/>
                <a:cs typeface="Times New Roman" panose="02020603050405020304" pitchFamily="18" charset="0"/>
              </a:rPr>
              <a:t>Weighting</a:t>
            </a:r>
            <a:r>
              <a:rPr lang="en-US" altLang="zh-CN" sz="3200" dirty="0">
                <a:latin typeface="Times New Roman" panose="02020603050405020304" pitchFamily="18" charset="0"/>
                <a:cs typeface="Times New Roman" panose="02020603050405020304" pitchFamily="18" charset="0"/>
              </a:rPr>
              <a:t>, </a:t>
            </a:r>
            <a:r>
              <a:rPr lang="en-US" altLang="zh-CN" sz="3200" i="1" dirty="0">
                <a:latin typeface="Times New Roman" panose="02020603050405020304" pitchFamily="18" charset="0"/>
                <a:cs typeface="Times New Roman" panose="02020603050405020304" pitchFamily="18" charset="0"/>
              </a:rPr>
              <a:t>Doubly Robust </a:t>
            </a:r>
          </a:p>
          <a:p>
            <a:pPr lvl="1"/>
            <a:r>
              <a:rPr lang="en-US" altLang="zh-CN" sz="3200" dirty="0">
                <a:solidFill>
                  <a:srgbClr val="FF0000"/>
                </a:solidFill>
                <a:latin typeface="Times New Roman" panose="02020603050405020304" pitchFamily="18" charset="0"/>
                <a:cs typeface="Times New Roman" panose="02020603050405020304" pitchFamily="18" charset="0"/>
              </a:rPr>
              <a:t>Treat all observed variables as confounders, and ignore the non-confounders</a:t>
            </a:r>
          </a:p>
          <a:p>
            <a:pPr lvl="1"/>
            <a:r>
              <a:rPr lang="en-US" altLang="zh-CN" sz="3200" dirty="0">
                <a:solidFill>
                  <a:srgbClr val="FF0000"/>
                </a:solidFill>
                <a:latin typeface="Times New Roman" panose="02020603050405020304" pitchFamily="18" charset="0"/>
                <a:cs typeface="Times New Roman" panose="02020603050405020304" pitchFamily="18" charset="0"/>
              </a:rPr>
              <a:t>Mainly designed for binary treatment</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10</a:t>
            </a:fld>
            <a:endParaRPr lang="en-US"/>
          </a:p>
        </p:txBody>
      </p:sp>
      <p:pic>
        <p:nvPicPr>
          <p:cNvPr id="5" name="图片 4"/>
          <p:cNvPicPr>
            <a:picLocks noChangeAspect="1"/>
          </p:cNvPicPr>
          <p:nvPr/>
        </p:nvPicPr>
        <p:blipFill>
          <a:blip r:embed="rId3"/>
          <a:stretch>
            <a:fillRect/>
          </a:stretch>
        </p:blipFill>
        <p:spPr>
          <a:xfrm>
            <a:off x="4081918" y="3887954"/>
            <a:ext cx="2709561" cy="496364"/>
          </a:xfrm>
          <a:prstGeom prst="rect">
            <a:avLst/>
          </a:prstGeom>
        </p:spPr>
      </p:pic>
      <p:pic>
        <p:nvPicPr>
          <p:cNvPr id="6" name="图片 5"/>
          <p:cNvPicPr>
            <a:picLocks noChangeAspect="1"/>
          </p:cNvPicPr>
          <p:nvPr/>
        </p:nvPicPr>
        <p:blipFill>
          <a:blip r:embed="rId4"/>
          <a:stretch>
            <a:fillRect/>
          </a:stretch>
        </p:blipFill>
        <p:spPr>
          <a:xfrm>
            <a:off x="8759092" y="2232925"/>
            <a:ext cx="3411415" cy="4302785"/>
          </a:xfrm>
          <a:prstGeom prst="rect">
            <a:avLst/>
          </a:prstGeom>
        </p:spPr>
      </p:pic>
    </p:spTree>
    <p:extLst>
      <p:ext uri="{BB962C8B-B14F-4D97-AF65-F5344CB8AC3E}">
        <p14:creationId xmlns:p14="http://schemas.microsoft.com/office/powerpoint/2010/main" val="1523582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New</a:t>
            </a:r>
            <a:r>
              <a:rPr lang="zh-CN" altLang="en-US" dirty="0"/>
              <a:t> </a:t>
            </a:r>
            <a:r>
              <a:rPr lang="en-US" altLang="zh-CN" dirty="0"/>
              <a:t>challenges</a:t>
            </a:r>
            <a:r>
              <a:rPr lang="zh-CN" altLang="en-US" dirty="0"/>
              <a:t> </a:t>
            </a:r>
            <a:r>
              <a:rPr lang="en-US" altLang="zh-CN" dirty="0"/>
              <a:t>in</a:t>
            </a:r>
            <a:r>
              <a:rPr lang="zh-CN" altLang="en-US" dirty="0"/>
              <a:t> </a:t>
            </a:r>
            <a:r>
              <a:rPr lang="en-US" altLang="zh-CN" dirty="0"/>
              <a:t>Big</a:t>
            </a:r>
            <a:r>
              <a:rPr lang="zh-CN" altLang="en-US" dirty="0"/>
              <a:t> </a:t>
            </a:r>
            <a:r>
              <a:rPr lang="en-US" altLang="zh-CN" dirty="0"/>
              <a:t>Data</a:t>
            </a:r>
            <a:r>
              <a:rPr lang="zh-CN" altLang="en-US" dirty="0"/>
              <a:t> </a:t>
            </a:r>
            <a:r>
              <a:rPr lang="en-US" altLang="zh-CN" dirty="0"/>
              <a:t>era</a:t>
            </a:r>
            <a:endParaRPr lang="en-US" dirty="0"/>
          </a:p>
        </p:txBody>
      </p:sp>
      <p:sp>
        <p:nvSpPr>
          <p:cNvPr id="3" name="Content Placeholder 2"/>
          <p:cNvSpPr>
            <a:spLocks noGrp="1"/>
          </p:cNvSpPr>
          <p:nvPr>
            <p:ph idx="1"/>
          </p:nvPr>
        </p:nvSpPr>
        <p:spPr>
          <a:xfrm>
            <a:off x="609600" y="1600200"/>
            <a:ext cx="10972800" cy="5099180"/>
          </a:xfrm>
        </p:spPr>
        <p:txBody>
          <a:bodyPr>
            <a:normAutofit lnSpcReduction="10000"/>
          </a:bodyPr>
          <a:lstStyle/>
          <a:p>
            <a:r>
              <a:rPr lang="en-US" sz="3600" dirty="0">
                <a:solidFill>
                  <a:srgbClr val="FF0000"/>
                </a:solidFill>
                <a:latin typeface="Times New Roman" panose="02020603050405020304" pitchFamily="18" charset="0"/>
                <a:cs typeface="Times New Roman" panose="02020603050405020304" pitchFamily="18" charset="0"/>
              </a:rPr>
              <a:t>Automatically separate confounders</a:t>
            </a:r>
          </a:p>
          <a:p>
            <a:pPr lvl="1"/>
            <a:r>
              <a:rPr lang="en-US" sz="3200" dirty="0">
                <a:latin typeface="Times New Roman" panose="02020603050405020304" pitchFamily="18" charset="0"/>
                <a:cs typeface="Times New Roman" panose="02020603050405020304" pitchFamily="18" charset="0"/>
              </a:rPr>
              <a:t>Not all observed variables are confounders</a:t>
            </a:r>
          </a:p>
          <a:p>
            <a:pPr lvl="1"/>
            <a:r>
              <a:rPr lang="en-US" sz="3200" dirty="0">
                <a:solidFill>
                  <a:srgbClr val="AC29E7"/>
                </a:solidFill>
                <a:latin typeface="Times New Roman" panose="02020603050405020304" pitchFamily="18" charset="0"/>
                <a:cs typeface="Times New Roman" panose="02020603050405020304" pitchFamily="18" charset="0"/>
              </a:rPr>
              <a:t>Data-Driven Variables Decomposition (D</a:t>
            </a:r>
            <a:r>
              <a:rPr lang="en-US" sz="3200" baseline="30000" dirty="0">
                <a:solidFill>
                  <a:srgbClr val="AC29E7"/>
                </a:solidFill>
                <a:latin typeface="Times New Roman" panose="02020603050405020304" pitchFamily="18" charset="0"/>
                <a:cs typeface="Times New Roman" panose="02020603050405020304" pitchFamily="18" charset="0"/>
              </a:rPr>
              <a:t>2</a:t>
            </a:r>
            <a:r>
              <a:rPr lang="en-US" sz="3200" dirty="0">
                <a:solidFill>
                  <a:srgbClr val="AC29E7"/>
                </a:solidFill>
                <a:latin typeface="Times New Roman" panose="02020603050405020304" pitchFamily="18" charset="0"/>
                <a:cs typeface="Times New Roman" panose="02020603050405020304" pitchFamily="18" charset="0"/>
              </a:rPr>
              <a:t>VD)</a:t>
            </a:r>
          </a:p>
          <a:p>
            <a:r>
              <a:rPr lang="en-US" altLang="zh-CN" sz="3600" dirty="0">
                <a:solidFill>
                  <a:srgbClr val="FF0000"/>
                </a:solidFill>
                <a:latin typeface="Times New Roman" panose="02020603050405020304" pitchFamily="18" charset="0"/>
                <a:cs typeface="Times New Roman" panose="02020603050405020304" pitchFamily="18" charset="0"/>
              </a:rPr>
              <a:t>Remove unobserved confounding bias</a:t>
            </a:r>
          </a:p>
          <a:p>
            <a:pPr lvl="1"/>
            <a:r>
              <a:rPr lang="en-US" altLang="zh-CN" sz="3200" dirty="0">
                <a:latin typeface="Times New Roman" panose="02020603050405020304" pitchFamily="18" charset="0"/>
                <a:cs typeface="Times New Roman" panose="02020603050405020304" pitchFamily="18" charset="0"/>
              </a:rPr>
              <a:t>Not all confounders are observed</a:t>
            </a:r>
          </a:p>
          <a:p>
            <a:pPr lvl="1"/>
            <a:r>
              <a:rPr lang="en-US" altLang="zh-CN" sz="3200" dirty="0">
                <a:solidFill>
                  <a:srgbClr val="AC29E7"/>
                </a:solidFill>
                <a:latin typeface="Times New Roman" panose="02020603050405020304" pitchFamily="18" charset="0"/>
                <a:cs typeface="Times New Roman" panose="02020603050405020304" pitchFamily="18" charset="0"/>
              </a:rPr>
              <a:t>Automatic Instrumental Variable Decomposition (</a:t>
            </a:r>
            <a:r>
              <a:rPr lang="en-US" altLang="zh-CN" sz="3200" dirty="0" err="1">
                <a:solidFill>
                  <a:srgbClr val="AC29E7"/>
                </a:solidFill>
                <a:latin typeface="Times New Roman" panose="02020603050405020304" pitchFamily="18" charset="0"/>
                <a:cs typeface="Times New Roman" panose="02020603050405020304" pitchFamily="18" charset="0"/>
              </a:rPr>
              <a:t>AutoIV</a:t>
            </a:r>
            <a:r>
              <a:rPr lang="en-US" altLang="zh-CN" sz="3200" dirty="0">
                <a:solidFill>
                  <a:srgbClr val="AC29E7"/>
                </a:solidFill>
                <a:latin typeface="Times New Roman" panose="02020603050405020304" pitchFamily="18" charset="0"/>
                <a:cs typeface="Times New Roman" panose="02020603050405020304" pitchFamily="18" charset="0"/>
              </a:rPr>
              <a:t>)</a:t>
            </a:r>
            <a:endParaRPr lang="en-US" sz="3200" dirty="0">
              <a:solidFill>
                <a:srgbClr val="AC29E7"/>
              </a:solidFill>
              <a:latin typeface="Times New Roman" panose="02020603050405020304" pitchFamily="18" charset="0"/>
              <a:cs typeface="Times New Roman" panose="02020603050405020304" pitchFamily="18" charset="0"/>
            </a:endParaRPr>
          </a:p>
          <a:p>
            <a:r>
              <a:rPr lang="en-US" altLang="zh-CN" sz="3600" dirty="0">
                <a:solidFill>
                  <a:srgbClr val="FF0000"/>
                </a:solidFill>
                <a:latin typeface="Times New Roman" panose="02020603050405020304" pitchFamily="18" charset="0"/>
                <a:cs typeface="Times New Roman" panose="02020603050405020304" pitchFamily="18" charset="0"/>
              </a:rPr>
              <a:t>Continuous treatment effect estimation</a:t>
            </a:r>
            <a:endParaRPr lang="en-US" sz="3600" dirty="0">
              <a:solidFill>
                <a:srgbClr val="FF0000"/>
              </a:solidFill>
              <a:latin typeface="Times New Roman" panose="02020603050405020304" pitchFamily="18" charset="0"/>
              <a:cs typeface="Times New Roman" panose="02020603050405020304" pitchFamily="18" charset="0"/>
            </a:endParaRPr>
          </a:p>
          <a:p>
            <a:pPr lvl="1"/>
            <a:r>
              <a:rPr lang="en-US" sz="3200" dirty="0">
                <a:latin typeface="Times New Roman" panose="02020603050405020304" pitchFamily="18" charset="0"/>
                <a:cs typeface="Times New Roman" panose="02020603050405020304" pitchFamily="18" charset="0"/>
              </a:rPr>
              <a:t>Treatment variables are not always binary</a:t>
            </a:r>
          </a:p>
          <a:p>
            <a:pPr lvl="1"/>
            <a:r>
              <a:rPr lang="en-US" sz="3200" dirty="0">
                <a:solidFill>
                  <a:srgbClr val="AC29E7"/>
                </a:solidFill>
                <a:latin typeface="Times New Roman" panose="02020603050405020304" pitchFamily="18" charset="0"/>
                <a:cs typeface="Times New Roman" panose="02020603050405020304" pitchFamily="18" charset="0"/>
              </a:rPr>
              <a:t>Generative Adversarial De-confounding (GAD)</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11</a:t>
            </a:fld>
            <a:endParaRPr lang="en-US"/>
          </a:p>
        </p:txBody>
      </p:sp>
    </p:spTree>
    <p:extLst>
      <p:ext uri="{BB962C8B-B14F-4D97-AF65-F5344CB8AC3E}">
        <p14:creationId xmlns:p14="http://schemas.microsoft.com/office/powerpoint/2010/main" val="141131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 calcmode="lin" valueType="num">
                                      <p:cBhvr additive="base">
                                        <p:cTn id="2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 calcmode="lin" valueType="num">
                                      <p:cBhvr additive="base">
                                        <p:cTn id="2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New</a:t>
            </a:r>
            <a:r>
              <a:rPr lang="zh-CN" altLang="en-US" dirty="0"/>
              <a:t> </a:t>
            </a:r>
            <a:r>
              <a:rPr lang="en-US" altLang="zh-CN" dirty="0"/>
              <a:t>challenges</a:t>
            </a:r>
            <a:r>
              <a:rPr lang="zh-CN" altLang="en-US" dirty="0"/>
              <a:t> </a:t>
            </a:r>
            <a:r>
              <a:rPr lang="en-US" altLang="zh-CN" dirty="0"/>
              <a:t>in</a:t>
            </a:r>
            <a:r>
              <a:rPr lang="zh-CN" altLang="en-US" dirty="0"/>
              <a:t> </a:t>
            </a:r>
            <a:r>
              <a:rPr lang="en-US" altLang="zh-CN" dirty="0"/>
              <a:t>Big</a:t>
            </a:r>
            <a:r>
              <a:rPr lang="zh-CN" altLang="en-US" dirty="0"/>
              <a:t> </a:t>
            </a:r>
            <a:r>
              <a:rPr lang="en-US" altLang="zh-CN" dirty="0"/>
              <a:t>Data</a:t>
            </a:r>
            <a:r>
              <a:rPr lang="zh-CN" altLang="en-US" dirty="0"/>
              <a:t> </a:t>
            </a:r>
            <a:r>
              <a:rPr lang="en-US" altLang="zh-CN" dirty="0"/>
              <a:t>era</a:t>
            </a:r>
            <a:endParaRPr lang="en-US" dirty="0"/>
          </a:p>
        </p:txBody>
      </p:sp>
      <p:sp>
        <p:nvSpPr>
          <p:cNvPr id="3" name="Content Placeholder 2"/>
          <p:cNvSpPr>
            <a:spLocks noGrp="1"/>
          </p:cNvSpPr>
          <p:nvPr>
            <p:ph idx="1"/>
          </p:nvPr>
        </p:nvSpPr>
        <p:spPr>
          <a:xfrm>
            <a:off x="609600" y="1600200"/>
            <a:ext cx="10972800" cy="5099180"/>
          </a:xfrm>
        </p:spPr>
        <p:txBody>
          <a:bodyPr>
            <a:normAutofit lnSpcReduction="10000"/>
          </a:bodyPr>
          <a:lstStyle/>
          <a:p>
            <a:r>
              <a:rPr lang="en-US" sz="3600" dirty="0">
                <a:solidFill>
                  <a:srgbClr val="FF0000"/>
                </a:solidFill>
                <a:latin typeface="Times New Roman" panose="02020603050405020304" pitchFamily="18" charset="0"/>
                <a:cs typeface="Times New Roman" panose="02020603050405020304" pitchFamily="18" charset="0"/>
              </a:rPr>
              <a:t>Automatically separate confounders</a:t>
            </a:r>
          </a:p>
          <a:p>
            <a:pPr lvl="1"/>
            <a:r>
              <a:rPr lang="en-US" sz="3200" dirty="0">
                <a:latin typeface="Times New Roman" panose="02020603050405020304" pitchFamily="18" charset="0"/>
                <a:cs typeface="Times New Roman" panose="02020603050405020304" pitchFamily="18" charset="0"/>
              </a:rPr>
              <a:t>Not all observed variables are confounders</a:t>
            </a:r>
          </a:p>
          <a:p>
            <a:pPr lvl="1"/>
            <a:r>
              <a:rPr lang="en-US" sz="3200" dirty="0">
                <a:solidFill>
                  <a:srgbClr val="AC29E7"/>
                </a:solidFill>
                <a:latin typeface="Times New Roman" panose="02020603050405020304" pitchFamily="18" charset="0"/>
                <a:cs typeface="Times New Roman" panose="02020603050405020304" pitchFamily="18" charset="0"/>
              </a:rPr>
              <a:t>Data-Driven Variables Decomposition (D</a:t>
            </a:r>
            <a:r>
              <a:rPr lang="en-US" sz="3200" baseline="30000" dirty="0">
                <a:solidFill>
                  <a:srgbClr val="AC29E7"/>
                </a:solidFill>
                <a:latin typeface="Times New Roman" panose="02020603050405020304" pitchFamily="18" charset="0"/>
                <a:cs typeface="Times New Roman" panose="02020603050405020304" pitchFamily="18" charset="0"/>
              </a:rPr>
              <a:t>2</a:t>
            </a:r>
            <a:r>
              <a:rPr lang="en-US" sz="3200" dirty="0">
                <a:solidFill>
                  <a:srgbClr val="AC29E7"/>
                </a:solidFill>
                <a:latin typeface="Times New Roman" panose="02020603050405020304" pitchFamily="18" charset="0"/>
                <a:cs typeface="Times New Roman" panose="02020603050405020304" pitchFamily="18" charset="0"/>
              </a:rPr>
              <a:t>VD)</a:t>
            </a:r>
          </a:p>
          <a:p>
            <a:r>
              <a:rPr lang="en-US" altLang="zh-CN" sz="3600" dirty="0">
                <a:solidFill>
                  <a:srgbClr val="FF0000"/>
                </a:solidFill>
                <a:latin typeface="Times New Roman" panose="02020603050405020304" pitchFamily="18" charset="0"/>
                <a:cs typeface="Times New Roman" panose="02020603050405020304" pitchFamily="18" charset="0"/>
              </a:rPr>
              <a:t>Remove unobserved confounding bias</a:t>
            </a:r>
          </a:p>
          <a:p>
            <a:pPr lvl="1"/>
            <a:r>
              <a:rPr lang="en-US" altLang="zh-CN" sz="3200" dirty="0">
                <a:latin typeface="Times New Roman" panose="02020603050405020304" pitchFamily="18" charset="0"/>
                <a:cs typeface="Times New Roman" panose="02020603050405020304" pitchFamily="18" charset="0"/>
              </a:rPr>
              <a:t>Not all confounders are observed</a:t>
            </a:r>
          </a:p>
          <a:p>
            <a:pPr lvl="1"/>
            <a:r>
              <a:rPr lang="en-US" altLang="zh-CN" sz="3200" dirty="0">
                <a:solidFill>
                  <a:srgbClr val="AC29E7"/>
                </a:solidFill>
                <a:latin typeface="Times New Roman" panose="02020603050405020304" pitchFamily="18" charset="0"/>
                <a:cs typeface="Times New Roman" panose="02020603050405020304" pitchFamily="18" charset="0"/>
              </a:rPr>
              <a:t>Automatic Instrumental Variable Decomposition (</a:t>
            </a:r>
            <a:r>
              <a:rPr lang="en-US" altLang="zh-CN" sz="3200" dirty="0" err="1">
                <a:solidFill>
                  <a:srgbClr val="AC29E7"/>
                </a:solidFill>
                <a:latin typeface="Times New Roman" panose="02020603050405020304" pitchFamily="18" charset="0"/>
                <a:cs typeface="Times New Roman" panose="02020603050405020304" pitchFamily="18" charset="0"/>
              </a:rPr>
              <a:t>AutoIV</a:t>
            </a:r>
            <a:r>
              <a:rPr lang="en-US" altLang="zh-CN" sz="3200" dirty="0">
                <a:solidFill>
                  <a:srgbClr val="AC29E7"/>
                </a:solidFill>
                <a:latin typeface="Times New Roman" panose="02020603050405020304" pitchFamily="18" charset="0"/>
                <a:cs typeface="Times New Roman" panose="02020603050405020304" pitchFamily="18" charset="0"/>
              </a:rPr>
              <a:t>)</a:t>
            </a:r>
            <a:endParaRPr lang="en-US" sz="3200" dirty="0">
              <a:solidFill>
                <a:srgbClr val="AC29E7"/>
              </a:solidFill>
              <a:latin typeface="Times New Roman" panose="02020603050405020304" pitchFamily="18" charset="0"/>
              <a:cs typeface="Times New Roman" panose="02020603050405020304" pitchFamily="18" charset="0"/>
            </a:endParaRPr>
          </a:p>
          <a:p>
            <a:r>
              <a:rPr lang="en-US" altLang="zh-CN" sz="3600" dirty="0">
                <a:solidFill>
                  <a:srgbClr val="FF0000"/>
                </a:solidFill>
                <a:latin typeface="Times New Roman" panose="02020603050405020304" pitchFamily="18" charset="0"/>
                <a:cs typeface="Times New Roman" panose="02020603050405020304" pitchFamily="18" charset="0"/>
              </a:rPr>
              <a:t>Continuous treatment effect estimation</a:t>
            </a:r>
            <a:endParaRPr lang="en-US" sz="3600" dirty="0">
              <a:solidFill>
                <a:srgbClr val="FF0000"/>
              </a:solidFill>
              <a:latin typeface="Times New Roman" panose="02020603050405020304" pitchFamily="18" charset="0"/>
              <a:cs typeface="Times New Roman" panose="02020603050405020304" pitchFamily="18" charset="0"/>
            </a:endParaRPr>
          </a:p>
          <a:p>
            <a:pPr lvl="1"/>
            <a:r>
              <a:rPr lang="en-US" sz="3200" dirty="0">
                <a:latin typeface="Times New Roman" panose="02020603050405020304" pitchFamily="18" charset="0"/>
                <a:cs typeface="Times New Roman" panose="02020603050405020304" pitchFamily="18" charset="0"/>
              </a:rPr>
              <a:t>Treatment variables are not always binary</a:t>
            </a:r>
          </a:p>
          <a:p>
            <a:pPr lvl="1"/>
            <a:r>
              <a:rPr lang="en-US" sz="3200" dirty="0">
                <a:solidFill>
                  <a:srgbClr val="AC29E7"/>
                </a:solidFill>
                <a:latin typeface="Times New Roman" panose="02020603050405020304" pitchFamily="18" charset="0"/>
                <a:cs typeface="Times New Roman" panose="02020603050405020304" pitchFamily="18" charset="0"/>
              </a:rPr>
              <a:t>Generative Adversarial De-confounding (GAD)</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12</a:t>
            </a:fld>
            <a:endParaRPr lang="en-US"/>
          </a:p>
        </p:txBody>
      </p:sp>
      <p:sp>
        <p:nvSpPr>
          <p:cNvPr id="5" name="矩形 4">
            <a:extLst>
              <a:ext uri="{FF2B5EF4-FFF2-40B4-BE49-F238E27FC236}">
                <a16:creationId xmlns:a16="http://schemas.microsoft.com/office/drawing/2014/main" id="{0025D26E-8264-42DE-9092-D1F34B6FD957}"/>
              </a:ext>
            </a:extLst>
          </p:cNvPr>
          <p:cNvSpPr/>
          <p:nvPr/>
        </p:nvSpPr>
        <p:spPr>
          <a:xfrm>
            <a:off x="655982" y="3260035"/>
            <a:ext cx="10648121" cy="33528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9171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Previous Causal Framework</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a:t>
            </a:fld>
            <a:endParaRPr lang="en-US"/>
          </a:p>
        </p:txBody>
      </p:sp>
      <p:sp>
        <p:nvSpPr>
          <p:cNvPr id="7" name="内容占位符 2"/>
          <p:cNvSpPr txBox="1">
            <a:spLocks/>
          </p:cNvSpPr>
          <p:nvPr/>
        </p:nvSpPr>
        <p:spPr>
          <a:xfrm>
            <a:off x="5134948" y="1976419"/>
            <a:ext cx="5318449" cy="3982597"/>
          </a:xfrm>
          <a:prstGeom prst="rect">
            <a:avLst/>
          </a:prstGeom>
        </p:spPr>
        <p:txBody>
          <a:bodyPr vert="horz" lIns="68580" tIns="34290" rIns="68580" bIns="34290" rtlCol="0">
            <a:normAutofit/>
          </a:bodyPr>
          <a:lstStyle>
            <a:lvl1pPr marL="182870" indent="-182870" algn="l" defTabSz="914354"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178" indent="-182870" algn="l" defTabSz="914354"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484" indent="-182870" algn="l" defTabSz="914354"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790" indent="-182870" algn="l" defTabSz="914354"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661" indent="-137154" algn="l" defTabSz="914354"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532"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02"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274"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144" indent="-182870" algn="l" defTabSz="914354"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dirty="0">
                <a:latin typeface="Arial (正文)"/>
                <a:cs typeface="Times New Roman" panose="02020603050405020304" pitchFamily="18" charset="0"/>
              </a:rPr>
              <a:t>Treat all observed variables </a:t>
            </a:r>
            <a:r>
              <a:rPr lang="en-US" altLang="zh-CN" b="1" dirty="0">
                <a:latin typeface="Arial (正文)"/>
                <a:cs typeface="Times New Roman" panose="02020603050405020304" pitchFamily="18" charset="0"/>
              </a:rPr>
              <a:t>U</a:t>
            </a:r>
            <a:r>
              <a:rPr lang="en-US" altLang="zh-CN" dirty="0">
                <a:latin typeface="Arial (正文)"/>
                <a:cs typeface="Times New Roman" panose="02020603050405020304" pitchFamily="18" charset="0"/>
              </a:rPr>
              <a:t> as confounders </a:t>
            </a:r>
            <a:r>
              <a:rPr lang="en-US" altLang="zh-CN" b="1" dirty="0">
                <a:latin typeface="Arial (正文)"/>
                <a:cs typeface="Times New Roman" panose="02020603050405020304" pitchFamily="18" charset="0"/>
              </a:rPr>
              <a:t>X</a:t>
            </a:r>
          </a:p>
          <a:p>
            <a:r>
              <a:rPr lang="en-US" altLang="zh-CN" dirty="0">
                <a:solidFill>
                  <a:srgbClr val="AC29E7"/>
                </a:solidFill>
                <a:latin typeface="Arial (正文)"/>
                <a:cs typeface="Times New Roman" panose="02020603050405020304" pitchFamily="18" charset="0"/>
              </a:rPr>
              <a:t>Propensity Score Estimation:</a:t>
            </a:r>
          </a:p>
          <a:p>
            <a:pPr marL="0" indent="0">
              <a:buNone/>
            </a:pPr>
            <a:endParaRPr lang="en-US" altLang="zh-CN" dirty="0">
              <a:latin typeface="Arial (正文)"/>
              <a:cs typeface="Times New Roman" panose="02020603050405020304" pitchFamily="18" charset="0"/>
            </a:endParaRPr>
          </a:p>
          <a:p>
            <a:r>
              <a:rPr lang="en-US" altLang="zh-CN" dirty="0">
                <a:solidFill>
                  <a:srgbClr val="AC29E7"/>
                </a:solidFill>
                <a:latin typeface="Arial (正文)"/>
                <a:cs typeface="Times New Roman" panose="02020603050405020304" pitchFamily="18" charset="0"/>
              </a:rPr>
              <a:t>Adjusted Outcome:</a:t>
            </a:r>
          </a:p>
          <a:p>
            <a:endParaRPr lang="en-US" altLang="zh-CN" dirty="0">
              <a:solidFill>
                <a:srgbClr val="AC29E7"/>
              </a:solidFill>
              <a:latin typeface="Arial (正文)"/>
              <a:cs typeface="Times New Roman" panose="02020603050405020304" pitchFamily="18" charset="0"/>
            </a:endParaRPr>
          </a:p>
          <a:p>
            <a:pPr marL="0" indent="0">
              <a:buNone/>
            </a:pPr>
            <a:endParaRPr lang="en-US" altLang="zh-CN" dirty="0">
              <a:latin typeface="Arial (正文)"/>
              <a:cs typeface="Times New Roman" panose="02020603050405020304" pitchFamily="18" charset="0"/>
            </a:endParaRPr>
          </a:p>
          <a:p>
            <a:r>
              <a:rPr lang="en-US" altLang="zh-CN" dirty="0">
                <a:solidFill>
                  <a:srgbClr val="AC29E7"/>
                </a:solidFill>
                <a:latin typeface="Arial (正文)"/>
                <a:cs typeface="Times New Roman" panose="02020603050405020304" pitchFamily="18" charset="0"/>
              </a:rPr>
              <a:t>IPW ATE Estimator:</a:t>
            </a:r>
          </a:p>
          <a:p>
            <a:endParaRPr lang="zh-CN" altLang="en-US" sz="1800" dirty="0">
              <a:latin typeface="Arial (正文)"/>
            </a:endParaRPr>
          </a:p>
        </p:txBody>
      </p:sp>
      <p:pic>
        <p:nvPicPr>
          <p:cNvPr id="8" name="图片 7"/>
          <p:cNvPicPr>
            <a:picLocks noChangeAspect="1"/>
          </p:cNvPicPr>
          <p:nvPr/>
        </p:nvPicPr>
        <p:blipFill>
          <a:blip r:embed="rId3"/>
          <a:stretch>
            <a:fillRect/>
          </a:stretch>
        </p:blipFill>
        <p:spPr>
          <a:xfrm>
            <a:off x="5838038" y="3235224"/>
            <a:ext cx="4131130" cy="421720"/>
          </a:xfrm>
          <a:prstGeom prst="rect">
            <a:avLst/>
          </a:prstGeom>
        </p:spPr>
      </p:pic>
      <p:pic>
        <p:nvPicPr>
          <p:cNvPr id="9" name="图片 8"/>
          <p:cNvPicPr>
            <a:picLocks noChangeAspect="1"/>
          </p:cNvPicPr>
          <p:nvPr/>
        </p:nvPicPr>
        <p:blipFill>
          <a:blip r:embed="rId4"/>
          <a:stretch>
            <a:fillRect/>
          </a:stretch>
        </p:blipFill>
        <p:spPr>
          <a:xfrm>
            <a:off x="5492016" y="4231300"/>
            <a:ext cx="5379184" cy="576679"/>
          </a:xfrm>
          <a:prstGeom prst="rect">
            <a:avLst/>
          </a:prstGeom>
        </p:spPr>
      </p:pic>
      <p:pic>
        <p:nvPicPr>
          <p:cNvPr id="10" name="图片 9"/>
          <p:cNvPicPr>
            <a:picLocks noChangeAspect="1"/>
          </p:cNvPicPr>
          <p:nvPr/>
        </p:nvPicPr>
        <p:blipFill>
          <a:blip r:embed="rId5"/>
          <a:stretch>
            <a:fillRect/>
          </a:stretch>
        </p:blipFill>
        <p:spPr>
          <a:xfrm>
            <a:off x="6627478" y="5446469"/>
            <a:ext cx="2446443" cy="619486"/>
          </a:xfrm>
          <a:prstGeom prst="rect">
            <a:avLst/>
          </a:prstGeom>
        </p:spPr>
      </p:pic>
      <p:pic>
        <p:nvPicPr>
          <p:cNvPr id="11" name="图片 8">
            <a:extLst>
              <a:ext uri="{FF2B5EF4-FFF2-40B4-BE49-F238E27FC236}">
                <a16:creationId xmlns:a16="http://schemas.microsoft.com/office/drawing/2014/main" id="{542160FB-3EAC-3541-9B9F-539CCFCABEDF}"/>
              </a:ext>
            </a:extLst>
          </p:cNvPr>
          <p:cNvPicPr>
            <a:picLocks noChangeAspect="1"/>
          </p:cNvPicPr>
          <p:nvPr/>
        </p:nvPicPr>
        <p:blipFill>
          <a:blip r:embed="rId6"/>
          <a:stretch>
            <a:fillRect/>
          </a:stretch>
        </p:blipFill>
        <p:spPr>
          <a:xfrm>
            <a:off x="1060757" y="1728242"/>
            <a:ext cx="3354322" cy="4230774"/>
          </a:xfrm>
          <a:prstGeom prst="rect">
            <a:avLst/>
          </a:prstGeom>
        </p:spPr>
      </p:pic>
    </p:spTree>
    <p:extLst>
      <p:ext uri="{BB962C8B-B14F-4D97-AF65-F5344CB8AC3E}">
        <p14:creationId xmlns:p14="http://schemas.microsoft.com/office/powerpoint/2010/main" val="1575320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Our Causal Framework</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a:t>
            </a:fld>
            <a:endParaRPr lang="en-US"/>
          </a:p>
        </p:txBody>
      </p:sp>
      <p:sp>
        <p:nvSpPr>
          <p:cNvPr id="5" name="内容占位符 2"/>
          <p:cNvSpPr txBox="1">
            <a:spLocks/>
          </p:cNvSpPr>
          <p:nvPr/>
        </p:nvSpPr>
        <p:spPr>
          <a:xfrm>
            <a:off x="4795935" y="1492223"/>
            <a:ext cx="6786465" cy="531012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ltLang="zh-CN" dirty="0">
                <a:solidFill>
                  <a:srgbClr val="AC29E7"/>
                </a:solidFill>
              </a:rPr>
              <a:t>Separateness Assumption:</a:t>
            </a:r>
          </a:p>
          <a:p>
            <a:pPr lvl="1"/>
            <a:r>
              <a:rPr lang="en-US" altLang="zh-CN" dirty="0"/>
              <a:t>All observed variables U can be decomposed into two sets: </a:t>
            </a:r>
            <a:r>
              <a:rPr lang="en-US" altLang="zh-CN" dirty="0">
                <a:solidFill>
                  <a:srgbClr val="FF0000"/>
                </a:solidFill>
              </a:rPr>
              <a:t>Confounders </a:t>
            </a:r>
            <a:r>
              <a:rPr lang="en-US" altLang="zh-CN" b="1" dirty="0">
                <a:solidFill>
                  <a:srgbClr val="FF0000"/>
                </a:solidFill>
              </a:rPr>
              <a:t>X</a:t>
            </a:r>
            <a:r>
              <a:rPr lang="en-US" altLang="zh-CN" dirty="0"/>
              <a:t>, and </a:t>
            </a:r>
            <a:r>
              <a:rPr lang="en-US" altLang="zh-CN" dirty="0">
                <a:solidFill>
                  <a:srgbClr val="FF0000"/>
                </a:solidFill>
              </a:rPr>
              <a:t>Adjustment Variables </a:t>
            </a:r>
            <a:r>
              <a:rPr lang="en-US" altLang="zh-CN" b="1" dirty="0">
                <a:solidFill>
                  <a:srgbClr val="FF0000"/>
                </a:solidFill>
              </a:rPr>
              <a:t>Z</a:t>
            </a:r>
          </a:p>
          <a:p>
            <a:pPr lvl="1"/>
            <a:endParaRPr lang="en-US" altLang="zh-CN" dirty="0"/>
          </a:p>
          <a:p>
            <a:r>
              <a:rPr lang="en-US" altLang="zh-CN" sz="2200" dirty="0">
                <a:solidFill>
                  <a:srgbClr val="AC29E7"/>
                </a:solidFill>
              </a:rPr>
              <a:t>Propensity Score Estimation:</a:t>
            </a:r>
          </a:p>
          <a:p>
            <a:endParaRPr lang="en-US" altLang="zh-CN" dirty="0"/>
          </a:p>
          <a:p>
            <a:r>
              <a:rPr lang="en-US" altLang="zh-CN" dirty="0">
                <a:solidFill>
                  <a:srgbClr val="AC29E7"/>
                </a:solidFill>
              </a:rPr>
              <a:t>Adjusted Outcome:</a:t>
            </a:r>
          </a:p>
          <a:p>
            <a:endParaRPr lang="en-US" altLang="zh-CN" dirty="0">
              <a:solidFill>
                <a:srgbClr val="AC29E7"/>
              </a:solidFill>
            </a:endParaRPr>
          </a:p>
          <a:p>
            <a:pPr marL="0" indent="0">
              <a:buFont typeface="Arial" pitchFamily="34" charset="0"/>
              <a:buNone/>
            </a:pPr>
            <a:endParaRPr lang="en-US" altLang="zh-CN" sz="1050" dirty="0"/>
          </a:p>
          <a:p>
            <a:r>
              <a:rPr lang="en-US" altLang="zh-CN" dirty="0">
                <a:solidFill>
                  <a:srgbClr val="AC29E7"/>
                </a:solidFill>
              </a:rPr>
              <a:t>Our D</a:t>
            </a:r>
            <a:r>
              <a:rPr lang="en-US" altLang="zh-CN" baseline="30000" dirty="0">
                <a:solidFill>
                  <a:srgbClr val="AC29E7"/>
                </a:solidFill>
              </a:rPr>
              <a:t>2</a:t>
            </a:r>
            <a:r>
              <a:rPr lang="en-US" altLang="zh-CN" dirty="0">
                <a:solidFill>
                  <a:srgbClr val="AC29E7"/>
                </a:solidFill>
              </a:rPr>
              <a:t>VD ATE Estimator:</a:t>
            </a:r>
          </a:p>
          <a:p>
            <a:endParaRPr lang="zh-CN" altLang="en-US" dirty="0"/>
          </a:p>
        </p:txBody>
      </p:sp>
      <p:pic>
        <p:nvPicPr>
          <p:cNvPr id="6" name="图片 5"/>
          <p:cNvPicPr>
            <a:picLocks noChangeAspect="1"/>
          </p:cNvPicPr>
          <p:nvPr/>
        </p:nvPicPr>
        <p:blipFill>
          <a:blip r:embed="rId3"/>
          <a:stretch>
            <a:fillRect/>
          </a:stretch>
        </p:blipFill>
        <p:spPr>
          <a:xfrm>
            <a:off x="823633" y="1678146"/>
            <a:ext cx="3474623" cy="4384780"/>
          </a:xfrm>
          <a:prstGeom prst="rect">
            <a:avLst/>
          </a:prstGeom>
        </p:spPr>
      </p:pic>
      <p:pic>
        <p:nvPicPr>
          <p:cNvPr id="7" name="图片 6"/>
          <p:cNvPicPr>
            <a:picLocks noChangeAspect="1"/>
          </p:cNvPicPr>
          <p:nvPr/>
        </p:nvPicPr>
        <p:blipFill>
          <a:blip r:embed="rId4"/>
          <a:stretch>
            <a:fillRect/>
          </a:stretch>
        </p:blipFill>
        <p:spPr>
          <a:xfrm>
            <a:off x="6314399" y="4163196"/>
            <a:ext cx="4204367" cy="663441"/>
          </a:xfrm>
          <a:prstGeom prst="rect">
            <a:avLst/>
          </a:prstGeom>
        </p:spPr>
      </p:pic>
      <p:pic>
        <p:nvPicPr>
          <p:cNvPr id="8" name="图片 7"/>
          <p:cNvPicPr>
            <a:picLocks noChangeAspect="1"/>
          </p:cNvPicPr>
          <p:nvPr/>
        </p:nvPicPr>
        <p:blipFill>
          <a:blip r:embed="rId5"/>
          <a:stretch>
            <a:fillRect/>
          </a:stretch>
        </p:blipFill>
        <p:spPr>
          <a:xfrm>
            <a:off x="6988958" y="3319404"/>
            <a:ext cx="2400723" cy="439788"/>
          </a:xfrm>
          <a:prstGeom prst="rect">
            <a:avLst/>
          </a:prstGeom>
        </p:spPr>
      </p:pic>
      <p:pic>
        <p:nvPicPr>
          <p:cNvPr id="9" name="图片 8"/>
          <p:cNvPicPr>
            <a:picLocks noChangeAspect="1"/>
          </p:cNvPicPr>
          <p:nvPr/>
        </p:nvPicPr>
        <p:blipFill>
          <a:blip r:embed="rId6"/>
          <a:stretch>
            <a:fillRect/>
          </a:stretch>
        </p:blipFill>
        <p:spPr>
          <a:xfrm>
            <a:off x="6539923" y="5356834"/>
            <a:ext cx="3429282" cy="797507"/>
          </a:xfrm>
          <a:prstGeom prst="rect">
            <a:avLst/>
          </a:prstGeom>
        </p:spPr>
      </p:pic>
      <p:sp>
        <p:nvSpPr>
          <p:cNvPr id="10" name="文本框 9">
            <a:extLst>
              <a:ext uri="{FF2B5EF4-FFF2-40B4-BE49-F238E27FC236}">
                <a16:creationId xmlns:a16="http://schemas.microsoft.com/office/drawing/2014/main" id="{E39AF998-6BD7-4DFE-AFBE-CBCDDCB3ED32}"/>
              </a:ext>
            </a:extLst>
          </p:cNvPr>
          <p:cNvSpPr txBox="1"/>
          <p:nvPr/>
        </p:nvSpPr>
        <p:spPr>
          <a:xfrm>
            <a:off x="1293507" y="6156021"/>
            <a:ext cx="10041784" cy="646331"/>
          </a:xfrm>
          <a:prstGeom prst="rect">
            <a:avLst/>
          </a:prstGeom>
          <a:noFill/>
        </p:spPr>
        <p:txBody>
          <a:bodyPr wrap="square">
            <a:spAutoFit/>
          </a:bodyPr>
          <a:lstStyle/>
          <a:p>
            <a:pPr algn="ctr"/>
            <a:r>
              <a:rPr lang="en-US" altLang="zh-CN" b="0" i="0" dirty="0">
                <a:solidFill>
                  <a:srgbClr val="222222"/>
                </a:solidFill>
                <a:effectLst/>
                <a:latin typeface="Arial" panose="020B0604020202020204" pitchFamily="34" charset="0"/>
              </a:rPr>
              <a:t>Kuang K, Cui P, Li B, et al. Treatment effect estimation with data-driven variable decomposition [C]//AAAI, 2017 </a:t>
            </a:r>
            <a:r>
              <a:rPr lang="en-US" altLang="zh-CN" dirty="0">
                <a:solidFill>
                  <a:srgbClr val="222222"/>
                </a:solidFill>
                <a:latin typeface="Arial" panose="020B0604020202020204" pitchFamily="34" charset="0"/>
              </a:rPr>
              <a:t>(and extended to TKDE 2020)</a:t>
            </a:r>
            <a:endParaRPr lang="zh-CN" altLang="en-US" dirty="0"/>
          </a:p>
        </p:txBody>
      </p:sp>
    </p:spTree>
    <p:extLst>
      <p:ext uri="{BB962C8B-B14F-4D97-AF65-F5344CB8AC3E}">
        <p14:creationId xmlns:p14="http://schemas.microsoft.com/office/powerpoint/2010/main" val="618064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3" name="内容占位符 2"/>
          <p:cNvSpPr>
            <a:spLocks noGrp="1"/>
          </p:cNvSpPr>
          <p:nvPr>
            <p:ph idx="1"/>
          </p:nvPr>
        </p:nvSpPr>
        <p:spPr>
          <a:xfrm>
            <a:off x="899510" y="1610401"/>
            <a:ext cx="9749439" cy="4876800"/>
          </a:xfrm>
        </p:spPr>
        <p:txBody>
          <a:bodyPr>
            <a:normAutofit/>
          </a:bodyPr>
          <a:lstStyle/>
          <a:p>
            <a:r>
              <a:rPr lang="en-US" altLang="zh-CN" sz="3200" b="1" dirty="0"/>
              <a:t>Confounders Separation </a:t>
            </a:r>
            <a:r>
              <a:rPr lang="en-US" altLang="zh-CN" sz="3200" dirty="0"/>
              <a:t>&amp; </a:t>
            </a:r>
            <a:r>
              <a:rPr lang="en-US" altLang="zh-CN" sz="3200" b="1" dirty="0"/>
              <a:t>ATE Estimation</a:t>
            </a:r>
            <a:r>
              <a:rPr lang="en-US" altLang="zh-CN" sz="3200" dirty="0"/>
              <a:t>.</a:t>
            </a:r>
          </a:p>
          <a:p>
            <a:r>
              <a:rPr lang="en-US" altLang="zh-CN" sz="3200" dirty="0"/>
              <a:t>With our D</a:t>
            </a:r>
            <a:r>
              <a:rPr lang="en-US" altLang="zh-CN" sz="3200" baseline="30000" dirty="0"/>
              <a:t>2</a:t>
            </a:r>
            <a:r>
              <a:rPr lang="en-US" altLang="zh-CN" sz="3200" dirty="0"/>
              <a:t>VD estimator:</a:t>
            </a:r>
          </a:p>
          <a:p>
            <a:endParaRPr lang="en-US" altLang="zh-CN" sz="3200" dirty="0"/>
          </a:p>
          <a:p>
            <a:pPr marL="0" indent="0">
              <a:buNone/>
            </a:pPr>
            <a:endParaRPr lang="en-US" altLang="zh-CN" sz="4000" dirty="0"/>
          </a:p>
          <a:p>
            <a:r>
              <a:rPr lang="en-US" altLang="zh-CN" sz="3200" dirty="0"/>
              <a:t>By minimizing following objective function:</a:t>
            </a:r>
          </a:p>
          <a:p>
            <a:pPr marL="0" indent="0">
              <a:buNone/>
            </a:pPr>
            <a:endParaRPr lang="en-US" altLang="zh-CN" sz="4000" dirty="0"/>
          </a:p>
          <a:p>
            <a:r>
              <a:rPr lang="en-US" altLang="zh-CN" sz="3200" dirty="0"/>
              <a:t>We can estimate the ATE as:</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15</a:t>
            </a:fld>
            <a:endParaRPr lang="en-US"/>
          </a:p>
        </p:txBody>
      </p:sp>
      <p:pic>
        <p:nvPicPr>
          <p:cNvPr id="7" name="图片 6"/>
          <p:cNvPicPr>
            <a:picLocks noChangeAspect="1"/>
          </p:cNvPicPr>
          <p:nvPr/>
        </p:nvPicPr>
        <p:blipFill>
          <a:blip r:embed="rId3"/>
          <a:stretch>
            <a:fillRect/>
          </a:stretch>
        </p:blipFill>
        <p:spPr>
          <a:xfrm>
            <a:off x="3429000" y="4731877"/>
            <a:ext cx="5334000" cy="771525"/>
          </a:xfrm>
          <a:prstGeom prst="rect">
            <a:avLst/>
          </a:prstGeom>
        </p:spPr>
      </p:pic>
      <p:grpSp>
        <p:nvGrpSpPr>
          <p:cNvPr id="10" name="组合 9"/>
          <p:cNvGrpSpPr/>
          <p:nvPr/>
        </p:nvGrpSpPr>
        <p:grpSpPr>
          <a:xfrm>
            <a:off x="3834072" y="5967441"/>
            <a:ext cx="4523855" cy="697338"/>
            <a:chOff x="827468" y="5506585"/>
            <a:chExt cx="4523855" cy="697338"/>
          </a:xfrm>
        </p:grpSpPr>
        <p:pic>
          <p:nvPicPr>
            <p:cNvPr id="8" name="图片 7"/>
            <p:cNvPicPr>
              <a:picLocks noChangeAspect="1"/>
            </p:cNvPicPr>
            <p:nvPr/>
          </p:nvPicPr>
          <p:blipFill>
            <a:blip r:embed="rId4"/>
            <a:stretch>
              <a:fillRect/>
            </a:stretch>
          </p:blipFill>
          <p:spPr>
            <a:xfrm>
              <a:off x="3503362" y="5511955"/>
              <a:ext cx="1847961" cy="691968"/>
            </a:xfrm>
            <a:prstGeom prst="rect">
              <a:avLst/>
            </a:prstGeom>
          </p:spPr>
        </p:pic>
        <p:pic>
          <p:nvPicPr>
            <p:cNvPr id="9" name="图片 8"/>
            <p:cNvPicPr>
              <a:picLocks noChangeAspect="1"/>
            </p:cNvPicPr>
            <p:nvPr/>
          </p:nvPicPr>
          <p:blipFill>
            <a:blip r:embed="rId5"/>
            <a:stretch>
              <a:fillRect/>
            </a:stretch>
          </p:blipFill>
          <p:spPr>
            <a:xfrm>
              <a:off x="827468" y="5506585"/>
              <a:ext cx="2663443" cy="697338"/>
            </a:xfrm>
            <a:prstGeom prst="rect">
              <a:avLst/>
            </a:prstGeom>
          </p:spPr>
        </p:pic>
      </p:grpSp>
      <p:grpSp>
        <p:nvGrpSpPr>
          <p:cNvPr id="12" name="组合 11"/>
          <p:cNvGrpSpPr/>
          <p:nvPr/>
        </p:nvGrpSpPr>
        <p:grpSpPr>
          <a:xfrm>
            <a:off x="1632106" y="2991329"/>
            <a:ext cx="9755719" cy="955237"/>
            <a:chOff x="2467665" y="2627081"/>
            <a:chExt cx="9755719" cy="955237"/>
          </a:xfrm>
        </p:grpSpPr>
        <p:pic>
          <p:nvPicPr>
            <p:cNvPr id="11" name="图片 10"/>
            <p:cNvPicPr>
              <a:picLocks noChangeAspect="1"/>
            </p:cNvPicPr>
            <p:nvPr/>
          </p:nvPicPr>
          <p:blipFill>
            <a:blip r:embed="rId6"/>
            <a:stretch>
              <a:fillRect/>
            </a:stretch>
          </p:blipFill>
          <p:spPr>
            <a:xfrm>
              <a:off x="2467665" y="2627081"/>
              <a:ext cx="3429282" cy="797507"/>
            </a:xfrm>
            <a:prstGeom prst="rect">
              <a:avLst/>
            </a:prstGeom>
          </p:spPr>
        </p:pic>
        <p:pic>
          <p:nvPicPr>
            <p:cNvPr id="5" name="图片 4"/>
            <p:cNvPicPr>
              <a:picLocks noChangeAspect="1"/>
            </p:cNvPicPr>
            <p:nvPr/>
          </p:nvPicPr>
          <p:blipFill>
            <a:blip r:embed="rId7"/>
            <a:stretch>
              <a:fillRect/>
            </a:stretch>
          </p:blipFill>
          <p:spPr>
            <a:xfrm>
              <a:off x="6002694" y="2627081"/>
              <a:ext cx="6220690" cy="955237"/>
            </a:xfrm>
            <a:prstGeom prst="rect">
              <a:avLst/>
            </a:prstGeom>
          </p:spPr>
        </p:pic>
      </p:grpSp>
    </p:spTree>
    <p:extLst>
      <p:ext uri="{BB962C8B-B14F-4D97-AF65-F5344CB8AC3E}">
        <p14:creationId xmlns:p14="http://schemas.microsoft.com/office/powerpoint/2010/main" val="1726325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stretch>
            <a:fillRect/>
          </a:stretch>
        </p:blipFill>
        <p:spPr>
          <a:xfrm>
            <a:off x="1860015" y="3577867"/>
            <a:ext cx="6253255" cy="1566225"/>
          </a:xfrm>
          <a:prstGeom prst="rect">
            <a:avLst/>
          </a:prstGeom>
        </p:spPr>
      </p:pic>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16</a:t>
            </a:fld>
            <a:endParaRPr lang="en-US"/>
          </a:p>
        </p:txBody>
      </p:sp>
      <p:pic>
        <p:nvPicPr>
          <p:cNvPr id="10" name="图片 9"/>
          <p:cNvPicPr>
            <a:picLocks noChangeAspect="1"/>
          </p:cNvPicPr>
          <p:nvPr/>
        </p:nvPicPr>
        <p:blipFill>
          <a:blip r:embed="rId4"/>
          <a:stretch>
            <a:fillRect/>
          </a:stretch>
        </p:blipFill>
        <p:spPr>
          <a:xfrm>
            <a:off x="1860014" y="1722529"/>
            <a:ext cx="3200400" cy="407020"/>
          </a:xfrm>
          <a:prstGeom prst="rect">
            <a:avLst/>
          </a:prstGeom>
        </p:spPr>
      </p:pic>
      <p:sp>
        <p:nvSpPr>
          <p:cNvPr id="11" name="下箭头 10"/>
          <p:cNvSpPr/>
          <p:nvPr/>
        </p:nvSpPr>
        <p:spPr>
          <a:xfrm>
            <a:off x="2850957" y="2227745"/>
            <a:ext cx="409073" cy="1189161"/>
          </a:xfrm>
          <a:prstGeom prst="downArrow">
            <a:avLst/>
          </a:prstGeom>
          <a:solidFill>
            <a:srgbClr val="C66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5"/>
          <a:stretch>
            <a:fillRect/>
          </a:stretch>
        </p:blipFill>
        <p:spPr>
          <a:xfrm>
            <a:off x="6597859" y="2356729"/>
            <a:ext cx="1908570" cy="902857"/>
          </a:xfrm>
          <a:prstGeom prst="rect">
            <a:avLst/>
          </a:prstGeom>
        </p:spPr>
      </p:pic>
      <p:grpSp>
        <p:nvGrpSpPr>
          <p:cNvPr id="13" name="组 12"/>
          <p:cNvGrpSpPr/>
          <p:nvPr/>
        </p:nvGrpSpPr>
        <p:grpSpPr>
          <a:xfrm>
            <a:off x="3687585" y="2191188"/>
            <a:ext cx="2584003" cy="727619"/>
            <a:chOff x="1888767" y="3066186"/>
            <a:chExt cx="7099206" cy="1870216"/>
          </a:xfrm>
        </p:grpSpPr>
        <p:pic>
          <p:nvPicPr>
            <p:cNvPr id="14" name="图片 13"/>
            <p:cNvPicPr>
              <a:picLocks noChangeAspect="1"/>
            </p:cNvPicPr>
            <p:nvPr/>
          </p:nvPicPr>
          <p:blipFill>
            <a:blip r:embed="rId6"/>
            <a:stretch>
              <a:fillRect/>
            </a:stretch>
          </p:blipFill>
          <p:spPr>
            <a:xfrm>
              <a:off x="1888767" y="3360618"/>
              <a:ext cx="2641600" cy="965200"/>
            </a:xfrm>
            <a:prstGeom prst="rect">
              <a:avLst/>
            </a:prstGeom>
          </p:spPr>
        </p:pic>
        <p:pic>
          <p:nvPicPr>
            <p:cNvPr id="15" name="图片 14"/>
            <p:cNvPicPr>
              <a:picLocks noChangeAspect="1"/>
            </p:cNvPicPr>
            <p:nvPr/>
          </p:nvPicPr>
          <p:blipFill>
            <a:blip r:embed="rId7"/>
            <a:stretch>
              <a:fillRect/>
            </a:stretch>
          </p:blipFill>
          <p:spPr>
            <a:xfrm>
              <a:off x="4508691" y="3066186"/>
              <a:ext cx="4479282" cy="1870216"/>
            </a:xfrm>
            <a:prstGeom prst="rect">
              <a:avLst/>
            </a:prstGeom>
          </p:spPr>
        </p:pic>
      </p:grpSp>
      <p:sp>
        <p:nvSpPr>
          <p:cNvPr id="24" name="内容占位符 2"/>
          <p:cNvSpPr>
            <a:spLocks noGrp="1"/>
          </p:cNvSpPr>
          <p:nvPr>
            <p:ph idx="1"/>
          </p:nvPr>
        </p:nvSpPr>
        <p:spPr>
          <a:xfrm>
            <a:off x="4040036" y="5323046"/>
            <a:ext cx="6627965" cy="1628499"/>
          </a:xfrm>
        </p:spPr>
        <p:txBody>
          <a:bodyPr>
            <a:normAutofit/>
          </a:bodyPr>
          <a:lstStyle/>
          <a:p>
            <a:r>
              <a:rPr lang="en-US" altLang="zh-CN" dirty="0"/>
              <a:t>Adjustment variables: </a:t>
            </a:r>
          </a:p>
          <a:p>
            <a:r>
              <a:rPr lang="en-US" altLang="zh-CN" dirty="0"/>
              <a:t>Confounders:</a:t>
            </a:r>
          </a:p>
          <a:p>
            <a:r>
              <a:rPr lang="en-US" altLang="zh-CN" dirty="0"/>
              <a:t>Treatment Effect:</a:t>
            </a:r>
            <a:endParaRPr lang="zh-CN" altLang="en-US" dirty="0"/>
          </a:p>
        </p:txBody>
      </p:sp>
      <p:sp>
        <p:nvSpPr>
          <p:cNvPr id="25" name="直角上箭头 24"/>
          <p:cNvSpPr/>
          <p:nvPr/>
        </p:nvSpPr>
        <p:spPr>
          <a:xfrm rot="5400000">
            <a:off x="3021315" y="5386273"/>
            <a:ext cx="903262" cy="861391"/>
          </a:xfrm>
          <a:prstGeom prst="bentUpArrow">
            <a:avLst/>
          </a:prstGeom>
          <a:solidFill>
            <a:srgbClr val="C66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8"/>
          <a:stretch>
            <a:fillRect/>
          </a:stretch>
        </p:blipFill>
        <p:spPr>
          <a:xfrm>
            <a:off x="6435826" y="5805520"/>
            <a:ext cx="2766906" cy="419383"/>
          </a:xfrm>
          <a:prstGeom prst="rect">
            <a:avLst/>
          </a:prstGeom>
        </p:spPr>
      </p:pic>
      <p:pic>
        <p:nvPicPr>
          <p:cNvPr id="27" name="图片 26"/>
          <p:cNvPicPr>
            <a:picLocks noChangeAspect="1"/>
          </p:cNvPicPr>
          <p:nvPr/>
        </p:nvPicPr>
        <p:blipFill>
          <a:blip r:embed="rId9"/>
          <a:stretch>
            <a:fillRect/>
          </a:stretch>
        </p:blipFill>
        <p:spPr>
          <a:xfrm>
            <a:off x="7365953" y="5345219"/>
            <a:ext cx="2708857" cy="449555"/>
          </a:xfrm>
          <a:prstGeom prst="rect">
            <a:avLst/>
          </a:prstGeom>
        </p:spPr>
      </p:pic>
      <p:pic>
        <p:nvPicPr>
          <p:cNvPr id="28" name="图片 27"/>
          <p:cNvPicPr>
            <a:picLocks noChangeAspect="1"/>
          </p:cNvPicPr>
          <p:nvPr/>
        </p:nvPicPr>
        <p:blipFill>
          <a:blip r:embed="rId10"/>
          <a:stretch>
            <a:fillRect/>
          </a:stretch>
        </p:blipFill>
        <p:spPr>
          <a:xfrm>
            <a:off x="6746833" y="6194165"/>
            <a:ext cx="2822154" cy="487652"/>
          </a:xfrm>
          <a:prstGeom prst="rect">
            <a:avLst/>
          </a:prstGeom>
        </p:spPr>
      </p:pic>
      <mc:AlternateContent xmlns:mc="http://schemas.openxmlformats.org/markup-compatibility/2006" xmlns:a14="http://schemas.microsoft.com/office/drawing/2010/main">
        <mc:Choice Requires="a14">
          <p:sp>
            <p:nvSpPr>
              <p:cNvPr id="29" name="文本框 28"/>
              <p:cNvSpPr txBox="1"/>
              <p:nvPr/>
            </p:nvSpPr>
            <p:spPr>
              <a:xfrm>
                <a:off x="1678236" y="5497418"/>
                <a:ext cx="13054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a:solidFill>
                            <a:srgbClr val="FF0000"/>
                          </a:solidFill>
                          <a:latin typeface="Cambria Math" panose="02040503050406030204" pitchFamily="18" charset="0"/>
                        </a:rPr>
                        <m:t>𝛼</m:t>
                      </m:r>
                      <m:r>
                        <a:rPr lang="en-US" altLang="zh-CN" sz="4000" i="1">
                          <a:solidFill>
                            <a:srgbClr val="FF0000"/>
                          </a:solidFill>
                          <a:latin typeface="Cambria Math" panose="02040503050406030204" pitchFamily="18" charset="0"/>
                        </a:rPr>
                        <m:t>, </m:t>
                      </m:r>
                      <m:r>
                        <a:rPr lang="zh-CN" altLang="en-US" sz="4000" i="1">
                          <a:solidFill>
                            <a:srgbClr val="FF0000"/>
                          </a:solidFill>
                          <a:latin typeface="Cambria Math" panose="02040503050406030204" pitchFamily="18" charset="0"/>
                        </a:rPr>
                        <m:t>𝛽</m:t>
                      </m:r>
                      <m:r>
                        <a:rPr lang="en-US" altLang="zh-CN" sz="4000" i="1">
                          <a:solidFill>
                            <a:srgbClr val="FF0000"/>
                          </a:solidFill>
                          <a:latin typeface="Cambria Math" panose="02040503050406030204" pitchFamily="18" charset="0"/>
                        </a:rPr>
                        <m:t>, </m:t>
                      </m:r>
                      <m:r>
                        <a:rPr lang="zh-CN" altLang="en-US" sz="4000" i="1">
                          <a:solidFill>
                            <a:srgbClr val="FF0000"/>
                          </a:solidFill>
                          <a:latin typeface="Cambria Math" panose="02040503050406030204" pitchFamily="18" charset="0"/>
                        </a:rPr>
                        <m:t>𝛾</m:t>
                      </m:r>
                    </m:oMath>
                  </m:oMathPara>
                </a14:m>
                <a:endParaRPr lang="zh-CN" altLang="en-US" sz="4000" dirty="0">
                  <a:solidFill>
                    <a:srgbClr val="FF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1678236" y="5497418"/>
                <a:ext cx="1305474" cy="615553"/>
              </a:xfrm>
              <a:prstGeom prst="rect">
                <a:avLst/>
              </a:prstGeom>
              <a:blipFill rotWithShape="0">
                <a:blip r:embed="rId11"/>
                <a:stretch>
                  <a:fillRect/>
                </a:stretch>
              </a:blipFill>
            </p:spPr>
            <p:txBody>
              <a:bodyPr/>
              <a:lstStyle/>
              <a:p>
                <a:r>
                  <a:rPr lang="zh-CN" altLang="en-US">
                    <a:noFill/>
                  </a:rPr>
                  <a:t> </a:t>
                </a:r>
              </a:p>
            </p:txBody>
          </p:sp>
        </mc:Fallback>
      </mc:AlternateContent>
      <p:grpSp>
        <p:nvGrpSpPr>
          <p:cNvPr id="33" name="组合 32"/>
          <p:cNvGrpSpPr/>
          <p:nvPr/>
        </p:nvGrpSpPr>
        <p:grpSpPr>
          <a:xfrm>
            <a:off x="5565923" y="1575783"/>
            <a:ext cx="4738646" cy="611536"/>
            <a:chOff x="4041923" y="1575783"/>
            <a:chExt cx="4738646" cy="611536"/>
          </a:xfrm>
        </p:grpSpPr>
        <p:pic>
          <p:nvPicPr>
            <p:cNvPr id="16" name="图片 15"/>
            <p:cNvPicPr>
              <a:picLocks noChangeAspect="1"/>
            </p:cNvPicPr>
            <p:nvPr/>
          </p:nvPicPr>
          <p:blipFill>
            <a:blip r:embed="rId12"/>
            <a:stretch>
              <a:fillRect/>
            </a:stretch>
          </p:blipFill>
          <p:spPr>
            <a:xfrm>
              <a:off x="4905135" y="1575783"/>
              <a:ext cx="3875434" cy="611536"/>
            </a:xfrm>
            <a:prstGeom prst="rect">
              <a:avLst/>
            </a:prstGeom>
          </p:spPr>
        </p:pic>
        <p:sp>
          <p:nvSpPr>
            <p:cNvPr id="30" name="文本框 29"/>
            <p:cNvSpPr txBox="1"/>
            <p:nvPr/>
          </p:nvSpPr>
          <p:spPr>
            <a:xfrm>
              <a:off x="4041923" y="1687889"/>
              <a:ext cx="1180910" cy="369332"/>
            </a:xfrm>
            <a:prstGeom prst="rect">
              <a:avLst/>
            </a:prstGeom>
            <a:noFill/>
          </p:spPr>
          <p:txBody>
            <a:bodyPr wrap="square" rtlCol="0">
              <a:spAutoFit/>
            </a:bodyPr>
            <a:lstStyle/>
            <a:p>
              <a:r>
                <a:rPr lang="en-US" altLang="zh-CN" dirty="0"/>
                <a:t>where</a:t>
              </a:r>
              <a:endParaRPr lang="zh-CN" altLang="en-US" dirty="0"/>
            </a:p>
          </p:txBody>
        </p:sp>
      </p:grpSp>
      <p:grpSp>
        <p:nvGrpSpPr>
          <p:cNvPr id="32" name="组合 31"/>
          <p:cNvGrpSpPr/>
          <p:nvPr/>
        </p:nvGrpSpPr>
        <p:grpSpPr>
          <a:xfrm>
            <a:off x="6961689" y="3536495"/>
            <a:ext cx="3507032" cy="459549"/>
            <a:chOff x="5437689" y="3536494"/>
            <a:chExt cx="3507032" cy="459549"/>
          </a:xfrm>
        </p:grpSpPr>
        <p:pic>
          <p:nvPicPr>
            <p:cNvPr id="23" name="图片 22"/>
            <p:cNvPicPr>
              <a:picLocks noChangeAspect="1"/>
            </p:cNvPicPr>
            <p:nvPr/>
          </p:nvPicPr>
          <p:blipFill>
            <a:blip r:embed="rId13"/>
            <a:stretch>
              <a:fillRect/>
            </a:stretch>
          </p:blipFill>
          <p:spPr>
            <a:xfrm>
              <a:off x="6295279" y="3536494"/>
              <a:ext cx="2649442" cy="459549"/>
            </a:xfrm>
            <a:prstGeom prst="rect">
              <a:avLst/>
            </a:prstGeom>
          </p:spPr>
        </p:pic>
        <p:sp>
          <p:nvSpPr>
            <p:cNvPr id="31" name="文本框 30"/>
            <p:cNvSpPr txBox="1"/>
            <p:nvPr/>
          </p:nvSpPr>
          <p:spPr>
            <a:xfrm>
              <a:off x="5437689" y="3563753"/>
              <a:ext cx="1180910" cy="369332"/>
            </a:xfrm>
            <a:prstGeom prst="rect">
              <a:avLst/>
            </a:prstGeom>
            <a:noFill/>
          </p:spPr>
          <p:txBody>
            <a:bodyPr wrap="square" rtlCol="0">
              <a:spAutoFit/>
            </a:bodyPr>
            <a:lstStyle/>
            <a:p>
              <a:r>
                <a:rPr lang="en-US" altLang="zh-CN" dirty="0"/>
                <a:t>where</a:t>
              </a:r>
              <a:endParaRPr lang="zh-CN" altLang="en-US" dirty="0"/>
            </a:p>
          </p:txBody>
        </p:sp>
      </p:grpSp>
      <p:sp>
        <p:nvSpPr>
          <p:cNvPr id="34" name="文本框 33"/>
          <p:cNvSpPr txBox="1"/>
          <p:nvPr/>
        </p:nvSpPr>
        <p:spPr>
          <a:xfrm>
            <a:off x="3747210" y="2935059"/>
            <a:ext cx="2963537" cy="400110"/>
          </a:xfrm>
          <a:prstGeom prst="rect">
            <a:avLst/>
          </a:prstGeom>
          <a:noFill/>
        </p:spPr>
        <p:txBody>
          <a:bodyPr wrap="square" rtlCol="0">
            <a:spAutoFit/>
          </a:bodyPr>
          <a:lstStyle/>
          <a:p>
            <a:r>
              <a:rPr lang="en-US" altLang="zh-CN" sz="2000" b="1" dirty="0"/>
              <a:t>Replace X, Z</a:t>
            </a:r>
            <a:r>
              <a:rPr lang="zh-CN" altLang="en-US" sz="2000" b="1" dirty="0"/>
              <a:t> </a:t>
            </a:r>
            <a:r>
              <a:rPr lang="en-US" altLang="zh-CN" sz="2000" b="1" dirty="0"/>
              <a:t>with U</a:t>
            </a:r>
            <a:endParaRPr lang="zh-CN" altLang="en-US" sz="2000" b="1" dirty="0"/>
          </a:p>
        </p:txBody>
      </p:sp>
      <p:sp>
        <p:nvSpPr>
          <p:cNvPr id="3" name="圆角矩形 2"/>
          <p:cNvSpPr/>
          <p:nvPr/>
        </p:nvSpPr>
        <p:spPr>
          <a:xfrm>
            <a:off x="1610880" y="3474676"/>
            <a:ext cx="8956913" cy="18606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610880" y="1554043"/>
            <a:ext cx="8956912" cy="6332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321468" y="4771169"/>
            <a:ext cx="1603332" cy="4217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3709549" y="2208417"/>
            <a:ext cx="4701629" cy="6510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8482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Data-Driven Variable Decomposition (D</a:t>
            </a:r>
            <a:r>
              <a:rPr lang="en-US" altLang="zh-CN" baseline="30000" dirty="0"/>
              <a:t>2</a:t>
            </a:r>
            <a:r>
              <a:rPr lang="en-US" altLang="zh-CN" dirty="0"/>
              <a:t>VD)</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17</a:t>
            </a:fld>
            <a:endParaRPr lang="en-US"/>
          </a:p>
        </p:txBody>
      </p:sp>
      <p:sp>
        <p:nvSpPr>
          <p:cNvPr id="5" name="Content Placeholder 2"/>
          <p:cNvSpPr txBox="1">
            <a:spLocks/>
          </p:cNvSpPr>
          <p:nvPr/>
        </p:nvSpPr>
        <p:spPr bwMode="auto">
          <a:xfrm>
            <a:off x="1518731" y="1709928"/>
            <a:ext cx="8996242" cy="4366872"/>
          </a:xfrm>
          <a:prstGeom prst="rect">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ctr">
              <a:buFontTx/>
              <a:buNone/>
            </a:pPr>
            <a:r>
              <a:rPr lang="en-US" altLang="zh-CN" sz="2400" b="1" dirty="0">
                <a:solidFill>
                  <a:srgbClr val="7030A0"/>
                </a:solidFill>
                <a:ea typeface="黑体" pitchFamily="49" charset="-122"/>
                <a:cs typeface="Arial"/>
              </a:rPr>
              <a:t>Bias Analysis</a:t>
            </a:r>
            <a:r>
              <a:rPr lang="en-US" altLang="zh-CN" sz="2400" dirty="0">
                <a:solidFill>
                  <a:srgbClr val="7030A0"/>
                </a:solidFill>
                <a:ea typeface="黑体" pitchFamily="49" charset="-122"/>
                <a:cs typeface="Arial"/>
              </a:rPr>
              <a:t>: </a:t>
            </a:r>
          </a:p>
          <a:p>
            <a:pPr marL="0" indent="0" algn="ctr">
              <a:buFontTx/>
              <a:buNone/>
            </a:pPr>
            <a:r>
              <a:rPr lang="en-US" altLang="zh-CN" sz="2400" dirty="0">
                <a:ea typeface="黑体" pitchFamily="49" charset="-122"/>
                <a:cs typeface="Arial"/>
              </a:rPr>
              <a:t>Our D</a:t>
            </a:r>
            <a:r>
              <a:rPr lang="en-US" altLang="zh-CN" sz="2400" baseline="30000" dirty="0">
                <a:ea typeface="黑体" pitchFamily="49" charset="-122"/>
                <a:cs typeface="Arial"/>
              </a:rPr>
              <a:t>2</a:t>
            </a:r>
            <a:r>
              <a:rPr lang="en-US" altLang="zh-CN" sz="2400" dirty="0">
                <a:ea typeface="黑体" pitchFamily="49" charset="-122"/>
                <a:cs typeface="Arial"/>
              </a:rPr>
              <a:t>VD algorithm is unbiased to estimate causal effect</a:t>
            </a:r>
          </a:p>
          <a:p>
            <a:pPr marL="0" indent="0" algn="ctr">
              <a:buFontTx/>
              <a:buNone/>
            </a:pPr>
            <a:endParaRPr lang="en-US" altLang="zh-CN" sz="1800" dirty="0">
              <a:ea typeface="黑体" pitchFamily="49" charset="-122"/>
              <a:cs typeface="Arial"/>
            </a:endParaRPr>
          </a:p>
          <a:p>
            <a:pPr marL="0" indent="0" algn="ctr">
              <a:buFontTx/>
              <a:buNone/>
            </a:pPr>
            <a:endParaRPr lang="en-US" altLang="zh-CN" sz="1800" dirty="0">
              <a:ea typeface="黑体" pitchFamily="49" charset="-122"/>
              <a:cs typeface="Arial"/>
            </a:endParaRPr>
          </a:p>
          <a:p>
            <a:pPr marL="0" indent="0" algn="ctr">
              <a:buFontTx/>
              <a:buNone/>
            </a:pPr>
            <a:endParaRPr lang="en-US" altLang="zh-CN" sz="1800" dirty="0">
              <a:ea typeface="黑体" pitchFamily="49" charset="-122"/>
              <a:cs typeface="Arial"/>
            </a:endParaRPr>
          </a:p>
          <a:p>
            <a:pPr marL="0" indent="0" algn="ctr">
              <a:buFontTx/>
              <a:buNone/>
            </a:pPr>
            <a:r>
              <a:rPr lang="en-US" altLang="zh-CN" sz="2400" b="1" dirty="0">
                <a:solidFill>
                  <a:srgbClr val="7030A0"/>
                </a:solidFill>
                <a:ea typeface="黑体" pitchFamily="49" charset="-122"/>
                <a:cs typeface="Arial"/>
              </a:rPr>
              <a:t>Variance Analysis: </a:t>
            </a:r>
          </a:p>
          <a:p>
            <a:pPr marL="0" indent="0" algn="ctr">
              <a:buFontTx/>
              <a:buNone/>
            </a:pPr>
            <a:r>
              <a:rPr lang="en-US" altLang="zh-CN" sz="2400" dirty="0">
                <a:ea typeface="黑体" pitchFamily="49" charset="-122"/>
                <a:cs typeface="Arial"/>
              </a:rPr>
              <a:t>The asymptotic variance of Our D</a:t>
            </a:r>
            <a:r>
              <a:rPr lang="en-US" altLang="zh-CN" sz="2400" baseline="30000" dirty="0">
                <a:ea typeface="黑体" pitchFamily="49" charset="-122"/>
                <a:cs typeface="Arial"/>
              </a:rPr>
              <a:t>2</a:t>
            </a:r>
            <a:r>
              <a:rPr lang="en-US" altLang="zh-CN" sz="2400" dirty="0">
                <a:ea typeface="黑体" pitchFamily="49" charset="-122"/>
                <a:cs typeface="Arial"/>
              </a:rPr>
              <a:t>VD algorithm  is smaller</a:t>
            </a:r>
          </a:p>
        </p:txBody>
      </p:sp>
      <p:pic>
        <p:nvPicPr>
          <p:cNvPr id="6" name="图片 5"/>
          <p:cNvPicPr>
            <a:picLocks noChangeAspect="1"/>
          </p:cNvPicPr>
          <p:nvPr/>
        </p:nvPicPr>
        <p:blipFill>
          <a:blip r:embed="rId3"/>
          <a:stretch>
            <a:fillRect/>
          </a:stretch>
        </p:blipFill>
        <p:spPr>
          <a:xfrm>
            <a:off x="2894354" y="2572487"/>
            <a:ext cx="5609635" cy="953638"/>
          </a:xfrm>
          <a:prstGeom prst="rect">
            <a:avLst/>
          </a:prstGeom>
        </p:spPr>
      </p:pic>
      <p:pic>
        <p:nvPicPr>
          <p:cNvPr id="7" name="图片 6"/>
          <p:cNvPicPr>
            <a:picLocks noChangeAspect="1"/>
          </p:cNvPicPr>
          <p:nvPr/>
        </p:nvPicPr>
        <p:blipFill>
          <a:blip r:embed="rId4"/>
          <a:stretch>
            <a:fillRect/>
          </a:stretch>
        </p:blipFill>
        <p:spPr>
          <a:xfrm>
            <a:off x="2487227" y="4592033"/>
            <a:ext cx="7049149" cy="1234967"/>
          </a:xfrm>
          <a:prstGeom prst="rect">
            <a:avLst/>
          </a:prstGeom>
        </p:spPr>
      </p:pic>
      <p:sp>
        <p:nvSpPr>
          <p:cNvPr id="11" name="文本框 10">
            <a:extLst>
              <a:ext uri="{FF2B5EF4-FFF2-40B4-BE49-F238E27FC236}">
                <a16:creationId xmlns:a16="http://schemas.microsoft.com/office/drawing/2014/main" id="{02C7F0E6-EAE2-4CBC-B082-8A4D659D8C5C}"/>
              </a:ext>
            </a:extLst>
          </p:cNvPr>
          <p:cNvSpPr txBox="1"/>
          <p:nvPr/>
        </p:nvSpPr>
        <p:spPr>
          <a:xfrm>
            <a:off x="1209600" y="6128264"/>
            <a:ext cx="10013400" cy="646331"/>
          </a:xfrm>
          <a:prstGeom prst="rect">
            <a:avLst/>
          </a:prstGeom>
          <a:noFill/>
        </p:spPr>
        <p:txBody>
          <a:bodyPr wrap="square">
            <a:spAutoFit/>
          </a:bodyPr>
          <a:lstStyle/>
          <a:p>
            <a:r>
              <a:rPr lang="zh-CN" altLang="en-US" dirty="0"/>
              <a:t>Kun Kuang, Peng Cui, Hao Zou, Bo Li, Jianrong Tao, Fei Wu, and Shiqiang Yang. Data-Driven Variable Decomposition for Treatment Effect Estimation, TKDE, 2020</a:t>
            </a:r>
          </a:p>
        </p:txBody>
      </p:sp>
    </p:spTree>
    <p:extLst>
      <p:ext uri="{BB962C8B-B14F-4D97-AF65-F5344CB8AC3E}">
        <p14:creationId xmlns:p14="http://schemas.microsoft.com/office/powerpoint/2010/main" val="1487812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4E684-06F7-4E8A-A92B-19EB3F616E47}"/>
              </a:ext>
            </a:extLst>
          </p:cNvPr>
          <p:cNvSpPr>
            <a:spLocks noGrp="1"/>
          </p:cNvSpPr>
          <p:nvPr>
            <p:ph type="title"/>
          </p:nvPr>
        </p:nvSpPr>
        <p:spPr/>
        <p:txBody>
          <a:bodyPr>
            <a:normAutofit fontScale="90000"/>
          </a:bodyPr>
          <a:lstStyle/>
          <a:p>
            <a:r>
              <a:rPr lang="en-US" altLang="zh-CN" dirty="0"/>
              <a:t>Learning Decomposed Representation for</a:t>
            </a:r>
            <a:r>
              <a:rPr lang="zh-CN" altLang="en-US" dirty="0"/>
              <a:t> </a:t>
            </a:r>
            <a:r>
              <a:rPr lang="en-US" altLang="zh-CN" dirty="0"/>
              <a:t>Counterfactual</a:t>
            </a:r>
            <a:r>
              <a:rPr lang="zh-CN" altLang="en-US" dirty="0"/>
              <a:t> </a:t>
            </a:r>
            <a:r>
              <a:rPr lang="en-US" altLang="zh-CN" dirty="0"/>
              <a:t>Inference</a:t>
            </a:r>
            <a:endParaRPr lang="zh-CN" altLang="en-US" dirty="0"/>
          </a:p>
        </p:txBody>
      </p:sp>
      <p:sp>
        <p:nvSpPr>
          <p:cNvPr id="4" name="灯片编号占位符 3">
            <a:extLst>
              <a:ext uri="{FF2B5EF4-FFF2-40B4-BE49-F238E27FC236}">
                <a16:creationId xmlns:a16="http://schemas.microsoft.com/office/drawing/2014/main" id="{7422AC1B-199E-45F1-90D2-FFCFCC695C6F}"/>
              </a:ext>
            </a:extLst>
          </p:cNvPr>
          <p:cNvSpPr>
            <a:spLocks noGrp="1"/>
          </p:cNvSpPr>
          <p:nvPr>
            <p:ph type="sldNum" sz="quarter" idx="12"/>
          </p:nvPr>
        </p:nvSpPr>
        <p:spPr/>
        <p:txBody>
          <a:bodyPr/>
          <a:lstStyle/>
          <a:p>
            <a:fld id="{0CFEC368-1D7A-4F81-ABF6-AE0E36BAF64C}" type="slidenum">
              <a:rPr lang="en-US" smtClean="0"/>
              <a:pPr/>
              <a:t>18</a:t>
            </a:fld>
            <a:endParaRPr lang="en-US"/>
          </a:p>
        </p:txBody>
      </p:sp>
      <p:sp>
        <p:nvSpPr>
          <p:cNvPr id="8" name="文本框 7">
            <a:extLst>
              <a:ext uri="{FF2B5EF4-FFF2-40B4-BE49-F238E27FC236}">
                <a16:creationId xmlns:a16="http://schemas.microsoft.com/office/drawing/2014/main" id="{B303023B-6A7B-4EAE-8813-6F5D1D05DF19}"/>
              </a:ext>
            </a:extLst>
          </p:cNvPr>
          <p:cNvSpPr txBox="1"/>
          <p:nvPr/>
        </p:nvSpPr>
        <p:spPr>
          <a:xfrm>
            <a:off x="1414460" y="6119095"/>
            <a:ext cx="10167940" cy="646331"/>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Wu A, Kuang K, Yuan J, et al. Learning Decomposed Representation for Counterfactual Inference[J].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arXiv:2006.07040, 2020.</a:t>
            </a:r>
            <a:endParaRPr lang="zh-CN" altLang="en-US" dirty="0"/>
          </a:p>
        </p:txBody>
      </p:sp>
      <p:sp>
        <p:nvSpPr>
          <p:cNvPr id="14" name="箭头: 右 13">
            <a:extLst>
              <a:ext uri="{FF2B5EF4-FFF2-40B4-BE49-F238E27FC236}">
                <a16:creationId xmlns:a16="http://schemas.microsoft.com/office/drawing/2014/main" id="{C596E129-D9DF-41D3-9771-0E5EC84328FF}"/>
              </a:ext>
            </a:extLst>
          </p:cNvPr>
          <p:cNvSpPr/>
          <p:nvPr/>
        </p:nvSpPr>
        <p:spPr>
          <a:xfrm>
            <a:off x="3647395" y="3305908"/>
            <a:ext cx="670124" cy="791308"/>
          </a:xfrm>
          <a:prstGeom prst="rightArrow">
            <a:avLst/>
          </a:prstGeom>
          <a:solidFill>
            <a:srgbClr val="602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ADB10105-6BD0-43E0-AD4F-3D9820083D30}"/>
              </a:ext>
            </a:extLst>
          </p:cNvPr>
          <p:cNvSpPr/>
          <p:nvPr/>
        </p:nvSpPr>
        <p:spPr>
          <a:xfrm>
            <a:off x="7792937" y="3305908"/>
            <a:ext cx="670124" cy="791308"/>
          </a:xfrm>
          <a:prstGeom prst="rightArrow">
            <a:avLst/>
          </a:prstGeom>
          <a:solidFill>
            <a:srgbClr val="602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33D8C6FB-E223-41B6-A711-AE7B7E77BC7D}"/>
              </a:ext>
            </a:extLst>
          </p:cNvPr>
          <p:cNvPicPr>
            <a:picLocks noChangeAspect="1"/>
          </p:cNvPicPr>
          <p:nvPr/>
        </p:nvPicPr>
        <p:blipFill>
          <a:blip r:embed="rId3"/>
          <a:stretch>
            <a:fillRect/>
          </a:stretch>
        </p:blipFill>
        <p:spPr>
          <a:xfrm>
            <a:off x="8682639" y="1834962"/>
            <a:ext cx="3250874" cy="3733200"/>
          </a:xfrm>
          <a:prstGeom prst="rect">
            <a:avLst/>
          </a:prstGeom>
        </p:spPr>
      </p:pic>
      <p:pic>
        <p:nvPicPr>
          <p:cNvPr id="19" name="图片 18">
            <a:extLst>
              <a:ext uri="{FF2B5EF4-FFF2-40B4-BE49-F238E27FC236}">
                <a16:creationId xmlns:a16="http://schemas.microsoft.com/office/drawing/2014/main" id="{A498B43C-CDC2-4153-8C2A-752B88E194B6}"/>
              </a:ext>
            </a:extLst>
          </p:cNvPr>
          <p:cNvPicPr>
            <a:picLocks noChangeAspect="1"/>
          </p:cNvPicPr>
          <p:nvPr/>
        </p:nvPicPr>
        <p:blipFill>
          <a:blip r:embed="rId4"/>
          <a:stretch>
            <a:fillRect/>
          </a:stretch>
        </p:blipFill>
        <p:spPr>
          <a:xfrm>
            <a:off x="400800" y="2039790"/>
            <a:ext cx="3037795" cy="3595910"/>
          </a:xfrm>
          <a:prstGeom prst="rect">
            <a:avLst/>
          </a:prstGeom>
        </p:spPr>
      </p:pic>
      <p:pic>
        <p:nvPicPr>
          <p:cNvPr id="21" name="图片 20">
            <a:extLst>
              <a:ext uri="{FF2B5EF4-FFF2-40B4-BE49-F238E27FC236}">
                <a16:creationId xmlns:a16="http://schemas.microsoft.com/office/drawing/2014/main" id="{99B2EBDB-E58A-4A21-93E7-7D685E631566}"/>
              </a:ext>
            </a:extLst>
          </p:cNvPr>
          <p:cNvPicPr>
            <a:picLocks noChangeAspect="1"/>
          </p:cNvPicPr>
          <p:nvPr/>
        </p:nvPicPr>
        <p:blipFill>
          <a:blip r:embed="rId5"/>
          <a:stretch>
            <a:fillRect/>
          </a:stretch>
        </p:blipFill>
        <p:spPr>
          <a:xfrm>
            <a:off x="4467318" y="1954947"/>
            <a:ext cx="3257363" cy="3733201"/>
          </a:xfrm>
          <a:prstGeom prst="rect">
            <a:avLst/>
          </a:prstGeom>
        </p:spPr>
      </p:pic>
    </p:spTree>
    <p:extLst>
      <p:ext uri="{BB962C8B-B14F-4D97-AF65-F5344CB8AC3E}">
        <p14:creationId xmlns:p14="http://schemas.microsoft.com/office/powerpoint/2010/main" val="257901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4E684-06F7-4E8A-A92B-19EB3F616E47}"/>
              </a:ext>
            </a:extLst>
          </p:cNvPr>
          <p:cNvSpPr>
            <a:spLocks noGrp="1"/>
          </p:cNvSpPr>
          <p:nvPr>
            <p:ph type="title"/>
          </p:nvPr>
        </p:nvSpPr>
        <p:spPr/>
        <p:txBody>
          <a:bodyPr>
            <a:normAutofit fontScale="90000"/>
          </a:bodyPr>
          <a:lstStyle/>
          <a:p>
            <a:r>
              <a:rPr lang="en-US" altLang="zh-CN" dirty="0"/>
              <a:t>Learning Decomposed Representation for</a:t>
            </a:r>
            <a:r>
              <a:rPr lang="zh-CN" altLang="en-US" dirty="0"/>
              <a:t> </a:t>
            </a:r>
            <a:r>
              <a:rPr lang="en-US" altLang="zh-CN" dirty="0"/>
              <a:t>Counterfactual</a:t>
            </a:r>
            <a:r>
              <a:rPr lang="zh-CN" altLang="en-US" dirty="0"/>
              <a:t> </a:t>
            </a:r>
            <a:r>
              <a:rPr lang="en-US" altLang="zh-CN" dirty="0"/>
              <a:t>Inference</a:t>
            </a:r>
            <a:endParaRPr lang="zh-CN" altLang="en-US" dirty="0"/>
          </a:p>
        </p:txBody>
      </p:sp>
      <p:sp>
        <p:nvSpPr>
          <p:cNvPr id="4" name="灯片编号占位符 3">
            <a:extLst>
              <a:ext uri="{FF2B5EF4-FFF2-40B4-BE49-F238E27FC236}">
                <a16:creationId xmlns:a16="http://schemas.microsoft.com/office/drawing/2014/main" id="{7422AC1B-199E-45F1-90D2-FFCFCC695C6F}"/>
              </a:ext>
            </a:extLst>
          </p:cNvPr>
          <p:cNvSpPr>
            <a:spLocks noGrp="1"/>
          </p:cNvSpPr>
          <p:nvPr>
            <p:ph type="sldNum" sz="quarter" idx="12"/>
          </p:nvPr>
        </p:nvSpPr>
        <p:spPr/>
        <p:txBody>
          <a:bodyPr/>
          <a:lstStyle/>
          <a:p>
            <a:fld id="{0CFEC368-1D7A-4F81-ABF6-AE0E36BAF64C}" type="slidenum">
              <a:rPr lang="en-US" smtClean="0"/>
              <a:pPr/>
              <a:t>19</a:t>
            </a:fld>
            <a:endParaRPr lang="en-US"/>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34C6D84-52FC-47A0-9F03-6A40C7902561}"/>
                  </a:ext>
                </a:extLst>
              </p:cNvPr>
              <p:cNvSpPr>
                <a:spLocks noGrp="1"/>
              </p:cNvSpPr>
              <p:nvPr>
                <p:ph idx="1"/>
              </p:nvPr>
            </p:nvSpPr>
            <p:spPr>
              <a:xfrm>
                <a:off x="609600" y="1770742"/>
                <a:ext cx="8149771" cy="4706257"/>
              </a:xfrm>
            </p:spPr>
            <p:txBody>
              <a:bodyPr/>
              <a:lstStyle/>
              <a:p>
                <a:r>
                  <a:rPr lang="en-US" altLang="zh-CN" sz="2800" dirty="0">
                    <a:solidFill>
                      <a:schemeClr val="tx1"/>
                    </a:solidFill>
                  </a:rPr>
                  <a:t>Three decomposed representation networks</a:t>
                </a:r>
              </a:p>
              <a:p>
                <a:pPr lvl="1"/>
                <a14:m>
                  <m:oMath xmlns:m="http://schemas.openxmlformats.org/officeDocument/2006/math">
                    <m:r>
                      <a:rPr lang="en-US" altLang="zh-CN" sz="2400" b="0" i="1" smtClean="0">
                        <a:solidFill>
                          <a:schemeClr val="tx1"/>
                        </a:solidFill>
                        <a:latin typeface="Cambria Math" panose="02040503050406030204" pitchFamily="18" charset="0"/>
                      </a:rPr>
                      <m:t>𝐼</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𝑋</m:t>
                        </m:r>
                      </m:e>
                    </m:d>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𝐶</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𝑋</m:t>
                        </m:r>
                      </m:e>
                    </m:d>
                    <m:r>
                      <a:rPr lang="en-US" altLang="zh-CN" sz="2400" b="0" i="1" smtClean="0">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𝐴</m:t>
                    </m:r>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𝑋</m:t>
                        </m:r>
                      </m:e>
                    </m:d>
                    <m:r>
                      <a:rPr lang="en-US" altLang="zh-CN" sz="2400" i="1">
                        <a:solidFill>
                          <a:schemeClr val="tx1"/>
                        </a:solidFill>
                        <a:latin typeface="Cambria Math" panose="02040503050406030204" pitchFamily="18" charset="0"/>
                      </a:rPr>
                      <m:t> </m:t>
                    </m:r>
                  </m:oMath>
                </a14:m>
                <a:endParaRPr lang="en-US" altLang="zh-CN" sz="2800" dirty="0">
                  <a:solidFill>
                    <a:schemeClr val="tx1"/>
                  </a:solidFill>
                </a:endParaRPr>
              </a:p>
              <a:p>
                <a:r>
                  <a:rPr lang="en-US" altLang="zh-CN" sz="2800" dirty="0">
                    <a:solidFill>
                      <a:schemeClr val="tx1"/>
                    </a:solidFill>
                  </a:rPr>
                  <a:t>Three decomposition and balancing </a:t>
                </a:r>
                <a:r>
                  <a:rPr lang="en-US" altLang="zh-CN" sz="2800" dirty="0" err="1">
                    <a:solidFill>
                      <a:schemeClr val="tx1"/>
                    </a:solidFill>
                  </a:rPr>
                  <a:t>regularizers</a:t>
                </a:r>
                <a:endParaRPr lang="en-US" altLang="zh-CN" sz="2800" dirty="0">
                  <a:solidFill>
                    <a:schemeClr val="tx1"/>
                  </a:solidFill>
                </a:endParaRPr>
              </a:p>
              <a:p>
                <a:pPr lvl="1"/>
                <a:r>
                  <a:rPr lang="en-US" altLang="zh-CN" sz="2400" dirty="0">
                    <a:solidFill>
                      <a:schemeClr val="tx1"/>
                    </a:solidFill>
                  </a:rPr>
                  <a:t>Confounder identification: </a:t>
                </a:r>
                <a14:m>
                  <m:oMath xmlns:m="http://schemas.openxmlformats.org/officeDocument/2006/math">
                    <m:r>
                      <a:rPr lang="en-US" altLang="zh-CN" sz="2400" b="0" i="1" smtClean="0">
                        <a:solidFill>
                          <a:schemeClr val="tx1"/>
                        </a:solidFill>
                        <a:latin typeface="Cambria Math" panose="02040503050406030204" pitchFamily="18" charset="0"/>
                      </a:rPr>
                      <m:t>𝐴</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𝑋</m:t>
                        </m:r>
                      </m:e>
                    </m:d>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𝑇</m:t>
                    </m:r>
                    <m:r>
                      <a:rPr lang="en-US" altLang="zh-CN" sz="2400" b="0" i="1" smtClean="0">
                        <a:solidFill>
                          <a:schemeClr val="tx1"/>
                        </a:solidFill>
                        <a:latin typeface="Cambria Math" panose="02040503050406030204" pitchFamily="18" charset="0"/>
                        <a:ea typeface="Cambria Math" panose="02040503050406030204" pitchFamily="18" charset="0"/>
                      </a:rPr>
                      <m:t>, </m:t>
                    </m:r>
                    <m:r>
                      <a:rPr lang="en-US" altLang="zh-CN" sz="2400" b="0" i="1" smtClean="0">
                        <a:solidFill>
                          <a:schemeClr val="tx1"/>
                        </a:solidFill>
                        <a:latin typeface="Cambria Math" panose="02040503050406030204" pitchFamily="18" charset="0"/>
                        <a:ea typeface="Cambria Math" panose="02040503050406030204" pitchFamily="18" charset="0"/>
                      </a:rPr>
                      <m:t>𝐼</m:t>
                    </m:r>
                    <m:d>
                      <m:dPr>
                        <m:ctrlPr>
                          <a:rPr lang="en-US" altLang="zh-CN" sz="2400" b="0" i="1" smtClean="0">
                            <a:solidFill>
                              <a:schemeClr val="tx1"/>
                            </a:solidFill>
                            <a:latin typeface="Cambria Math" panose="02040503050406030204" pitchFamily="18" charset="0"/>
                            <a:ea typeface="Cambria Math" panose="02040503050406030204" pitchFamily="18" charset="0"/>
                          </a:rPr>
                        </m:ctrlPr>
                      </m:dPr>
                      <m:e>
                        <m:r>
                          <a:rPr lang="en-US" altLang="zh-CN" sz="2400" b="0" i="1" smtClean="0">
                            <a:solidFill>
                              <a:schemeClr val="tx1"/>
                            </a:solidFill>
                            <a:latin typeface="Cambria Math" panose="02040503050406030204" pitchFamily="18" charset="0"/>
                            <a:ea typeface="Cambria Math" panose="02040503050406030204" pitchFamily="18" charset="0"/>
                          </a:rPr>
                          <m:t>𝑋</m:t>
                        </m:r>
                      </m:e>
                    </m:d>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𝑌</m:t>
                    </m:r>
                    <m:r>
                      <a:rPr lang="en-US" altLang="zh-CN" sz="2400" b="0" i="1" smtClean="0">
                        <a:solidFill>
                          <a:schemeClr val="tx1"/>
                        </a:solidFill>
                        <a:latin typeface="Cambria Math" panose="02040503050406030204" pitchFamily="18" charset="0"/>
                        <a:ea typeface="Cambria Math" panose="02040503050406030204" pitchFamily="18" charset="0"/>
                      </a:rPr>
                      <m:t> | </m:t>
                    </m:r>
                    <m:r>
                      <a:rPr lang="en-US" altLang="zh-CN" sz="2400" b="0" i="1" smtClean="0">
                        <a:solidFill>
                          <a:schemeClr val="tx1"/>
                        </a:solidFill>
                        <a:latin typeface="Cambria Math" panose="02040503050406030204" pitchFamily="18" charset="0"/>
                        <a:ea typeface="Cambria Math" panose="02040503050406030204" pitchFamily="18" charset="0"/>
                      </a:rPr>
                      <m:t>𝑇</m:t>
                    </m:r>
                  </m:oMath>
                </a14:m>
                <a:endParaRPr lang="en-US" altLang="zh-CN" sz="2400" dirty="0">
                  <a:solidFill>
                    <a:schemeClr val="tx1"/>
                  </a:solidFill>
                </a:endParaRPr>
              </a:p>
              <a:p>
                <a:pPr lvl="1"/>
                <a:r>
                  <a:rPr lang="en-US" altLang="zh-CN" sz="2400" dirty="0">
                    <a:solidFill>
                      <a:schemeClr val="tx1"/>
                    </a:solidFill>
                  </a:rPr>
                  <a:t>Confounder balancing: </a:t>
                </a:r>
                <a14:m>
                  <m:oMath xmlns:m="http://schemas.openxmlformats.org/officeDocument/2006/math">
                    <m:r>
                      <a:rPr lang="en-US" altLang="zh-CN" sz="2400" b="0" i="1" smtClean="0">
                        <a:solidFill>
                          <a:schemeClr val="tx1"/>
                        </a:solidFill>
                        <a:latin typeface="Cambria Math" panose="02040503050406030204" pitchFamily="18" charset="0"/>
                      </a:rPr>
                      <m:t>𝑤</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rPr>
                      <m:t>𝐶</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𝑋</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𝑇</m:t>
                    </m:r>
                  </m:oMath>
                </a14:m>
                <a:endParaRPr lang="en-US" altLang="zh-CN" sz="2400" dirty="0">
                  <a:solidFill>
                    <a:schemeClr val="tx1"/>
                  </a:solidFill>
                </a:endParaRPr>
              </a:p>
              <a:p>
                <a:r>
                  <a:rPr lang="en-US" altLang="zh-CN" sz="2800" dirty="0"/>
                  <a:t>Two regression networks</a:t>
                </a:r>
              </a:p>
              <a:p>
                <a:pPr lvl="1"/>
                <a14:m>
                  <m:oMath xmlns:m="http://schemas.openxmlformats.org/officeDocument/2006/math">
                    <m:r>
                      <a:rPr lang="en-US" altLang="zh-CN" sz="2400" b="0" i="1" smtClean="0">
                        <a:solidFill>
                          <a:schemeClr val="tx1"/>
                        </a:solidFill>
                        <a:latin typeface="Cambria Math" panose="02040503050406030204" pitchFamily="18" charset="0"/>
                      </a:rPr>
                      <m:t>𝑌</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𝑇</m:t>
                        </m:r>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𝑌</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𝑇</m:t>
                    </m:r>
                    <m:r>
                      <a:rPr lang="en-US" altLang="zh-CN" sz="2400" b="0" i="1" smtClean="0">
                        <a:solidFill>
                          <a:schemeClr val="tx1"/>
                        </a:solidFill>
                        <a:latin typeface="Cambria Math" panose="02040503050406030204" pitchFamily="18" charset="0"/>
                      </a:rPr>
                      <m:t>=0)</m:t>
                    </m:r>
                  </m:oMath>
                </a14:m>
                <a:endParaRPr lang="en-US" altLang="zh-CN" sz="2400" dirty="0">
                  <a:solidFill>
                    <a:schemeClr val="tx1"/>
                  </a:solidFill>
                </a:endParaRPr>
              </a:p>
              <a:p>
                <a:r>
                  <a:rPr lang="en-US" altLang="zh-CN" sz="2800" dirty="0"/>
                  <a:t>Orthogonal </a:t>
                </a:r>
                <a:r>
                  <a:rPr lang="en-US" altLang="zh-CN" sz="2800" dirty="0" err="1"/>
                  <a:t>Regularizer</a:t>
                </a:r>
                <a:r>
                  <a:rPr lang="en-US" altLang="zh-CN" sz="2800" dirty="0"/>
                  <a:t> for Decomposition</a:t>
                </a:r>
                <a:endParaRPr lang="zh-CN" altLang="en-US" sz="2800" dirty="0"/>
              </a:p>
            </p:txBody>
          </p:sp>
        </mc:Choice>
        <mc:Fallback xmlns="">
          <p:sp>
            <p:nvSpPr>
              <p:cNvPr id="7" name="内容占位符 2">
                <a:extLst>
                  <a:ext uri="{FF2B5EF4-FFF2-40B4-BE49-F238E27FC236}">
                    <a16:creationId xmlns:a16="http://schemas.microsoft.com/office/drawing/2014/main" id="{B34C6D84-52FC-47A0-9F03-6A40C7902561}"/>
                  </a:ext>
                </a:extLst>
              </p:cNvPr>
              <p:cNvSpPr>
                <a:spLocks noGrp="1" noRot="1" noChangeAspect="1" noMove="1" noResize="1" noEditPoints="1" noAdjustHandles="1" noChangeArrowheads="1" noChangeShapeType="1" noTextEdit="1"/>
              </p:cNvSpPr>
              <p:nvPr>
                <p:ph idx="1"/>
              </p:nvPr>
            </p:nvSpPr>
            <p:spPr>
              <a:xfrm>
                <a:off x="609600" y="1770742"/>
                <a:ext cx="8149771" cy="4706257"/>
              </a:xfrm>
              <a:blipFill>
                <a:blip r:embed="rId3"/>
                <a:stretch>
                  <a:fillRect l="-972" t="-1295"/>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9C998779-0894-4C4F-84A0-3ACEED5FBD8A}"/>
              </a:ext>
            </a:extLst>
          </p:cNvPr>
          <p:cNvPicPr>
            <a:picLocks noChangeAspect="1"/>
          </p:cNvPicPr>
          <p:nvPr/>
        </p:nvPicPr>
        <p:blipFill>
          <a:blip r:embed="rId4"/>
          <a:stretch>
            <a:fillRect/>
          </a:stretch>
        </p:blipFill>
        <p:spPr>
          <a:xfrm>
            <a:off x="2397599" y="5637807"/>
            <a:ext cx="4721475" cy="549993"/>
          </a:xfrm>
          <a:prstGeom prst="rect">
            <a:avLst/>
          </a:prstGeom>
        </p:spPr>
      </p:pic>
      <p:pic>
        <p:nvPicPr>
          <p:cNvPr id="9" name="图片 8">
            <a:extLst>
              <a:ext uri="{FF2B5EF4-FFF2-40B4-BE49-F238E27FC236}">
                <a16:creationId xmlns:a16="http://schemas.microsoft.com/office/drawing/2014/main" id="{76760BCD-5995-4DB8-ADE8-D27C473AA5F9}"/>
              </a:ext>
            </a:extLst>
          </p:cNvPr>
          <p:cNvPicPr>
            <a:picLocks noChangeAspect="1"/>
          </p:cNvPicPr>
          <p:nvPr/>
        </p:nvPicPr>
        <p:blipFill>
          <a:blip r:embed="rId5"/>
          <a:stretch>
            <a:fillRect/>
          </a:stretch>
        </p:blipFill>
        <p:spPr>
          <a:xfrm>
            <a:off x="8547940" y="3176067"/>
            <a:ext cx="3352800" cy="3148533"/>
          </a:xfrm>
          <a:prstGeom prst="rect">
            <a:avLst/>
          </a:prstGeom>
        </p:spPr>
      </p:pic>
      <p:sp>
        <p:nvSpPr>
          <p:cNvPr id="12" name="文本框 11">
            <a:extLst>
              <a:ext uri="{FF2B5EF4-FFF2-40B4-BE49-F238E27FC236}">
                <a16:creationId xmlns:a16="http://schemas.microsoft.com/office/drawing/2014/main" id="{CB3C1443-CBF9-4DBB-9BAE-BBB8BD3C7CEF}"/>
              </a:ext>
            </a:extLst>
          </p:cNvPr>
          <p:cNvSpPr txBox="1"/>
          <p:nvPr/>
        </p:nvSpPr>
        <p:spPr>
          <a:xfrm>
            <a:off x="291260" y="6225181"/>
            <a:ext cx="10167940" cy="646331"/>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Wu A, Kuang K, Yuan J, et al. Learning Decomposed Representation for Counterfactual Inference[J].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arXiv:2006.07040, 2020.</a:t>
            </a:r>
            <a:endParaRPr lang="zh-CN" altLang="en-US" dirty="0"/>
          </a:p>
        </p:txBody>
      </p:sp>
    </p:spTree>
    <p:extLst>
      <p:ext uri="{BB962C8B-B14F-4D97-AF65-F5344CB8AC3E}">
        <p14:creationId xmlns:p14="http://schemas.microsoft.com/office/powerpoint/2010/main" val="3042706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FCDB44-416E-4C9B-A8BB-6256F12B993D}"/>
              </a:ext>
            </a:extLst>
          </p:cNvPr>
          <p:cNvSpPr>
            <a:spLocks noGrp="1"/>
          </p:cNvSpPr>
          <p:nvPr>
            <p:ph idx="1"/>
          </p:nvPr>
        </p:nvSpPr>
        <p:spPr>
          <a:xfrm>
            <a:off x="3914400" y="1271183"/>
            <a:ext cx="7003398" cy="2435398"/>
          </a:xfrm>
        </p:spPr>
        <p:txBody>
          <a:bodyPr>
            <a:normAutofit/>
          </a:bodyPr>
          <a:lstStyle/>
          <a:p>
            <a:pPr>
              <a:buClr>
                <a:srgbClr val="7030A0"/>
              </a:buClr>
              <a:buFont typeface="Wingdings" panose="05000000000000000000" pitchFamily="2" charset="2"/>
              <a:buChar char="n"/>
            </a:pPr>
            <a:r>
              <a:rPr lang="en-US" altLang="zh-CN" sz="2000" dirty="0"/>
              <a:t> Associate Professor, Zhejiang University</a:t>
            </a:r>
          </a:p>
          <a:p>
            <a:pPr>
              <a:buClr>
                <a:srgbClr val="7030A0"/>
              </a:buClr>
              <a:buFont typeface="Wingdings" panose="05000000000000000000" pitchFamily="2" charset="2"/>
              <a:buChar char="n"/>
            </a:pPr>
            <a:r>
              <a:rPr lang="en-US" altLang="zh-CN" sz="2000" dirty="0"/>
              <a:t> Vice Director of AI Department</a:t>
            </a:r>
          </a:p>
          <a:p>
            <a:pPr>
              <a:buClr>
                <a:srgbClr val="7030A0"/>
              </a:buClr>
              <a:buFont typeface="Wingdings" panose="05000000000000000000" pitchFamily="2" charset="2"/>
              <a:buChar char="n"/>
            </a:pPr>
            <a:r>
              <a:rPr lang="en-US" altLang="zh-CN" sz="2000" dirty="0"/>
              <a:t> Received Ph.D. from Tsinghua University @ 2019</a:t>
            </a:r>
          </a:p>
          <a:p>
            <a:pPr>
              <a:buClr>
                <a:srgbClr val="7030A0"/>
              </a:buClr>
              <a:buFont typeface="Wingdings" panose="05000000000000000000" pitchFamily="2" charset="2"/>
              <a:buChar char="n"/>
            </a:pPr>
            <a:r>
              <a:rPr lang="en-US" altLang="zh-CN" sz="2000" dirty="0"/>
              <a:t> Visited Stanford @ 2017 (worked with Prof. Susan </a:t>
            </a:r>
            <a:r>
              <a:rPr lang="en-US" altLang="zh-CN" sz="2000" dirty="0" err="1"/>
              <a:t>Athey</a:t>
            </a:r>
            <a:r>
              <a:rPr lang="en-US" altLang="zh-CN" sz="2000" dirty="0"/>
              <a:t>)</a:t>
            </a:r>
          </a:p>
          <a:p>
            <a:pPr>
              <a:buClr>
                <a:srgbClr val="7030A0"/>
              </a:buClr>
              <a:buFont typeface="Wingdings" panose="05000000000000000000" pitchFamily="2" charset="2"/>
              <a:buChar char="n"/>
            </a:pPr>
            <a:r>
              <a:rPr lang="en-US" altLang="zh-CN" sz="2000" dirty="0"/>
              <a:t> Research: Causal Inference,</a:t>
            </a:r>
            <a:r>
              <a:rPr lang="zh-CN" altLang="en-US" sz="2000" dirty="0"/>
              <a:t> </a:t>
            </a:r>
            <a:r>
              <a:rPr lang="en-US" altLang="zh-CN" sz="2000" dirty="0"/>
              <a:t>Explainable AI, and Causality Regularized Machine Learning</a:t>
            </a:r>
          </a:p>
        </p:txBody>
      </p:sp>
      <p:sp>
        <p:nvSpPr>
          <p:cNvPr id="4" name="灯片编号占位符 3">
            <a:extLst>
              <a:ext uri="{FF2B5EF4-FFF2-40B4-BE49-F238E27FC236}">
                <a16:creationId xmlns:a16="http://schemas.microsoft.com/office/drawing/2014/main" id="{94AA4EEE-133A-43CB-8823-AFD26176F42B}"/>
              </a:ext>
            </a:extLst>
          </p:cNvPr>
          <p:cNvSpPr>
            <a:spLocks noGrp="1"/>
          </p:cNvSpPr>
          <p:nvPr>
            <p:ph type="sldNum" sz="quarter" idx="12"/>
          </p:nvPr>
        </p:nvSpPr>
        <p:spPr/>
        <p:txBody>
          <a:bodyPr/>
          <a:lstStyle/>
          <a:p>
            <a:fld id="{0CFEC368-1D7A-4F81-ABF6-AE0E36BAF64C}" type="slidenum">
              <a:rPr lang="en-US" smtClean="0"/>
              <a:pPr/>
              <a:t>2</a:t>
            </a:fld>
            <a:endParaRPr lang="en-US"/>
          </a:p>
        </p:txBody>
      </p:sp>
      <p:sp>
        <p:nvSpPr>
          <p:cNvPr id="5" name="AutoShape 2">
            <a:extLst>
              <a:ext uri="{FF2B5EF4-FFF2-40B4-BE49-F238E27FC236}">
                <a16:creationId xmlns:a16="http://schemas.microsoft.com/office/drawing/2014/main" id="{648A55A2-5C55-479A-8D53-EBC290CF51B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a:extLst>
              <a:ext uri="{FF2B5EF4-FFF2-40B4-BE49-F238E27FC236}">
                <a16:creationId xmlns:a16="http://schemas.microsoft.com/office/drawing/2014/main" id="{42C3CF54-79B2-401C-A97E-B2462DE2356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descr="穿着西装笔挺的男子&#10;&#10;描述已自动生成">
            <a:extLst>
              <a:ext uri="{FF2B5EF4-FFF2-40B4-BE49-F238E27FC236}">
                <a16:creationId xmlns:a16="http://schemas.microsoft.com/office/drawing/2014/main" id="{BBA11950-0A83-4494-BC33-E51763408B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800" y="1099640"/>
            <a:ext cx="1993200" cy="2476808"/>
          </a:xfrm>
          <a:prstGeom prst="rect">
            <a:avLst/>
          </a:prstGeom>
        </p:spPr>
      </p:pic>
      <p:pic>
        <p:nvPicPr>
          <p:cNvPr id="10" name="图片 9">
            <a:extLst>
              <a:ext uri="{FF2B5EF4-FFF2-40B4-BE49-F238E27FC236}">
                <a16:creationId xmlns:a16="http://schemas.microsoft.com/office/drawing/2014/main" id="{F466D907-89C5-4161-B1CD-399FD80C4923}"/>
              </a:ext>
            </a:extLst>
          </p:cNvPr>
          <p:cNvPicPr>
            <a:picLocks noChangeAspect="1"/>
          </p:cNvPicPr>
          <p:nvPr/>
        </p:nvPicPr>
        <p:blipFill>
          <a:blip r:embed="rId3"/>
          <a:stretch>
            <a:fillRect/>
          </a:stretch>
        </p:blipFill>
        <p:spPr>
          <a:xfrm>
            <a:off x="3943200" y="395577"/>
            <a:ext cx="3568500" cy="743438"/>
          </a:xfrm>
          <a:prstGeom prst="rect">
            <a:avLst/>
          </a:prstGeom>
        </p:spPr>
      </p:pic>
      <p:cxnSp>
        <p:nvCxnSpPr>
          <p:cNvPr id="12" name="直接连接符 11">
            <a:extLst>
              <a:ext uri="{FF2B5EF4-FFF2-40B4-BE49-F238E27FC236}">
                <a16:creationId xmlns:a16="http://schemas.microsoft.com/office/drawing/2014/main" id="{47177F09-339A-44C9-94CB-9EA349B4439E}"/>
              </a:ext>
            </a:extLst>
          </p:cNvPr>
          <p:cNvCxnSpPr/>
          <p:nvPr/>
        </p:nvCxnSpPr>
        <p:spPr>
          <a:xfrm flipV="1">
            <a:off x="1776600" y="3733800"/>
            <a:ext cx="8365800" cy="75000"/>
          </a:xfrm>
          <a:prstGeom prst="line">
            <a:avLst/>
          </a:prstGeom>
          <a:ln w="19050">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89CAF62-C6A9-47FF-8DCD-CDB024DE45BC}"/>
              </a:ext>
            </a:extLst>
          </p:cNvPr>
          <p:cNvSpPr txBox="1"/>
          <p:nvPr/>
        </p:nvSpPr>
        <p:spPr>
          <a:xfrm>
            <a:off x="5509441" y="4125357"/>
            <a:ext cx="1731253" cy="338554"/>
          </a:xfrm>
          <a:prstGeom prst="rect">
            <a:avLst/>
          </a:prstGeom>
          <a:noFill/>
        </p:spPr>
        <p:txBody>
          <a:bodyPr wrap="square">
            <a:spAutoFit/>
          </a:bodyPr>
          <a:lstStyle/>
          <a:p>
            <a:r>
              <a:rPr lang="en-US" altLang="zh-CN" sz="1600" dirty="0"/>
              <a:t>Causal Inference</a:t>
            </a:r>
            <a:endParaRPr lang="zh-CN" altLang="en-US" sz="1600" dirty="0"/>
          </a:p>
        </p:txBody>
      </p:sp>
      <p:grpSp>
        <p:nvGrpSpPr>
          <p:cNvPr id="64" name="组合 63">
            <a:extLst>
              <a:ext uri="{FF2B5EF4-FFF2-40B4-BE49-F238E27FC236}">
                <a16:creationId xmlns:a16="http://schemas.microsoft.com/office/drawing/2014/main" id="{262C2444-32A7-42E3-A63F-8BE43F9B6990}"/>
              </a:ext>
            </a:extLst>
          </p:cNvPr>
          <p:cNvGrpSpPr/>
          <p:nvPr/>
        </p:nvGrpSpPr>
        <p:grpSpPr>
          <a:xfrm>
            <a:off x="1667260" y="4172718"/>
            <a:ext cx="3999230" cy="2685282"/>
            <a:chOff x="145139" y="3863931"/>
            <a:chExt cx="3999230" cy="2685282"/>
          </a:xfrm>
        </p:grpSpPr>
        <p:sp>
          <p:nvSpPr>
            <p:cNvPr id="34" name="矩形 33">
              <a:extLst>
                <a:ext uri="{FF2B5EF4-FFF2-40B4-BE49-F238E27FC236}">
                  <a16:creationId xmlns:a16="http://schemas.microsoft.com/office/drawing/2014/main" id="{F9995E16-22A9-4786-888C-971658209006}"/>
                </a:ext>
              </a:extLst>
            </p:cNvPr>
            <p:cNvSpPr>
              <a:spLocks noChangeArrowheads="1"/>
            </p:cNvSpPr>
            <p:nvPr/>
          </p:nvSpPr>
          <p:spPr bwMode="auto">
            <a:xfrm>
              <a:off x="145139" y="3863931"/>
              <a:ext cx="3856267" cy="2340441"/>
            </a:xfrm>
            <a:prstGeom prst="rect">
              <a:avLst/>
            </a:prstGeom>
            <a:solidFill>
              <a:schemeClr val="bg1"/>
            </a:solidFill>
            <a:ln w="9525">
              <a:solidFill>
                <a:srgbClr val="A6A6A6"/>
              </a:solidFill>
              <a:miter lim="800000"/>
              <a:headEnd/>
              <a:tailEnd/>
            </a:ln>
            <a:effectLst>
              <a:outerShdw blurRad="127000" dist="76201" dir="8100000" algn="tr" rotWithShape="0">
                <a:srgbClr val="808080">
                  <a:alpha val="39998"/>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ctr">
                <a:buFont typeface="+mj-ea"/>
                <a:buAutoNum type="circleNumDbPlain"/>
                <a:defRPr/>
              </a:pPr>
              <a:endParaRPr lang="zh-CN" altLang="en-US" b="1" dirty="0">
                <a:solidFill>
                  <a:srgbClr val="FFFFFF"/>
                </a:solidFill>
                <a:latin typeface="Times New Roman" panose="02020603050405020304" pitchFamily="18" charset="0"/>
                <a:ea typeface="SimHei" panose="02010609060101010101" pitchFamily="49" charset="-122"/>
                <a:cs typeface="Times New Roman" panose="02020603050405020304" pitchFamily="18" charset="0"/>
              </a:endParaRPr>
            </a:p>
          </p:txBody>
        </p:sp>
        <p:sp>
          <p:nvSpPr>
            <p:cNvPr id="35" name="内容占位符 2">
              <a:extLst>
                <a:ext uri="{FF2B5EF4-FFF2-40B4-BE49-F238E27FC236}">
                  <a16:creationId xmlns:a16="http://schemas.microsoft.com/office/drawing/2014/main" id="{8220C74D-2EC7-40A9-BF35-6D3EAA5D5696}"/>
                </a:ext>
              </a:extLst>
            </p:cNvPr>
            <p:cNvSpPr txBox="1">
              <a:spLocks/>
            </p:cNvSpPr>
            <p:nvPr/>
          </p:nvSpPr>
          <p:spPr>
            <a:xfrm>
              <a:off x="191643" y="3966152"/>
              <a:ext cx="3784308" cy="258306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buClr>
                  <a:srgbClr val="7030A0"/>
                </a:buClr>
                <a:buFont typeface="Wingdings" panose="05000000000000000000" pitchFamily="2" charset="2"/>
                <a:buChar char="n"/>
              </a:pPr>
              <a:r>
                <a:rPr lang="en-US" altLang="zh-CN" sz="2000" dirty="0"/>
                <a:t> Sources of Correlation</a:t>
              </a:r>
            </a:p>
          </p:txBody>
        </p:sp>
        <p:pic>
          <p:nvPicPr>
            <p:cNvPr id="41" name="图片 40">
              <a:extLst>
                <a:ext uri="{FF2B5EF4-FFF2-40B4-BE49-F238E27FC236}">
                  <a16:creationId xmlns:a16="http://schemas.microsoft.com/office/drawing/2014/main" id="{427C550E-859B-41B3-B639-328D0CA8E17F}"/>
                </a:ext>
              </a:extLst>
            </p:cNvPr>
            <p:cNvPicPr>
              <a:picLocks noChangeAspect="1"/>
            </p:cNvPicPr>
            <p:nvPr/>
          </p:nvPicPr>
          <p:blipFill>
            <a:blip r:embed="rId4"/>
            <a:stretch>
              <a:fillRect/>
            </a:stretch>
          </p:blipFill>
          <p:spPr>
            <a:xfrm>
              <a:off x="239347" y="4825696"/>
              <a:ext cx="903634" cy="331637"/>
            </a:xfrm>
            <a:prstGeom prst="rect">
              <a:avLst/>
            </a:prstGeom>
          </p:spPr>
        </p:pic>
        <p:pic>
          <p:nvPicPr>
            <p:cNvPr id="42" name="图片 41">
              <a:extLst>
                <a:ext uri="{FF2B5EF4-FFF2-40B4-BE49-F238E27FC236}">
                  <a16:creationId xmlns:a16="http://schemas.microsoft.com/office/drawing/2014/main" id="{6F3CD729-9614-4FDA-97F6-D3CFCD0ABCB5}"/>
                </a:ext>
              </a:extLst>
            </p:cNvPr>
            <p:cNvPicPr>
              <a:picLocks noChangeAspect="1"/>
            </p:cNvPicPr>
            <p:nvPr/>
          </p:nvPicPr>
          <p:blipFill>
            <a:blip r:embed="rId5"/>
            <a:stretch>
              <a:fillRect/>
            </a:stretch>
          </p:blipFill>
          <p:spPr>
            <a:xfrm>
              <a:off x="1424646" y="4686397"/>
              <a:ext cx="903633" cy="658580"/>
            </a:xfrm>
            <a:prstGeom prst="rect">
              <a:avLst/>
            </a:prstGeom>
          </p:spPr>
        </p:pic>
        <p:pic>
          <p:nvPicPr>
            <p:cNvPr id="43" name="图片 42">
              <a:extLst>
                <a:ext uri="{FF2B5EF4-FFF2-40B4-BE49-F238E27FC236}">
                  <a16:creationId xmlns:a16="http://schemas.microsoft.com/office/drawing/2014/main" id="{BC5BC1D5-5506-4705-BB03-9062B3170947}"/>
                </a:ext>
              </a:extLst>
            </p:cNvPr>
            <p:cNvPicPr>
              <a:picLocks noChangeAspect="1"/>
            </p:cNvPicPr>
            <p:nvPr/>
          </p:nvPicPr>
          <p:blipFill>
            <a:blip r:embed="rId6"/>
            <a:stretch>
              <a:fillRect/>
            </a:stretch>
          </p:blipFill>
          <p:spPr>
            <a:xfrm>
              <a:off x="2749636" y="4679454"/>
              <a:ext cx="936513" cy="658580"/>
            </a:xfrm>
            <a:prstGeom prst="rect">
              <a:avLst/>
            </a:prstGeom>
          </p:spPr>
        </p:pic>
        <p:sp>
          <p:nvSpPr>
            <p:cNvPr id="45" name="文本框 44">
              <a:extLst>
                <a:ext uri="{FF2B5EF4-FFF2-40B4-BE49-F238E27FC236}">
                  <a16:creationId xmlns:a16="http://schemas.microsoft.com/office/drawing/2014/main" id="{99AFD0A6-97C2-438A-98E4-4D3B25E75A2C}"/>
                </a:ext>
              </a:extLst>
            </p:cNvPr>
            <p:cNvSpPr txBox="1"/>
            <p:nvPr/>
          </p:nvSpPr>
          <p:spPr>
            <a:xfrm>
              <a:off x="191641" y="4367547"/>
              <a:ext cx="1053253" cy="307777"/>
            </a:xfrm>
            <a:prstGeom prst="rect">
              <a:avLst/>
            </a:prstGeom>
            <a:noFill/>
          </p:spPr>
          <p:txBody>
            <a:bodyPr wrap="square">
              <a:spAutoFit/>
            </a:bodyPr>
            <a:lstStyle/>
            <a:p>
              <a:r>
                <a:rPr lang="en-US" altLang="zh-CN" sz="1400" dirty="0">
                  <a:solidFill>
                    <a:srgbClr val="FF0000"/>
                  </a:solidFill>
                </a:rPr>
                <a:t>Causation</a:t>
              </a:r>
              <a:endParaRPr lang="zh-CN" altLang="en-US" sz="1400" dirty="0">
                <a:solidFill>
                  <a:srgbClr val="FF0000"/>
                </a:solidFill>
              </a:endParaRPr>
            </a:p>
          </p:txBody>
        </p:sp>
        <p:sp>
          <p:nvSpPr>
            <p:cNvPr id="47" name="文本框 46">
              <a:extLst>
                <a:ext uri="{FF2B5EF4-FFF2-40B4-BE49-F238E27FC236}">
                  <a16:creationId xmlns:a16="http://schemas.microsoft.com/office/drawing/2014/main" id="{61FF95D5-FB37-4E03-AB70-1B45898B4114}"/>
                </a:ext>
              </a:extLst>
            </p:cNvPr>
            <p:cNvSpPr txBox="1"/>
            <p:nvPr/>
          </p:nvSpPr>
          <p:spPr>
            <a:xfrm>
              <a:off x="1250442" y="4367547"/>
              <a:ext cx="1410773" cy="492443"/>
            </a:xfrm>
            <a:prstGeom prst="rect">
              <a:avLst/>
            </a:prstGeom>
            <a:noFill/>
          </p:spPr>
          <p:txBody>
            <a:bodyPr wrap="square">
              <a:spAutoFit/>
            </a:bodyPr>
            <a:lstStyle/>
            <a:p>
              <a:r>
                <a:rPr lang="en-US" altLang="zh-CN" sz="1400" dirty="0"/>
                <a:t>Confounding</a:t>
              </a:r>
            </a:p>
            <a:p>
              <a:endParaRPr lang="zh-CN" altLang="en-US" sz="1200" dirty="0"/>
            </a:p>
          </p:txBody>
        </p:sp>
        <p:sp>
          <p:nvSpPr>
            <p:cNvPr id="49" name="文本框 48">
              <a:extLst>
                <a:ext uri="{FF2B5EF4-FFF2-40B4-BE49-F238E27FC236}">
                  <a16:creationId xmlns:a16="http://schemas.microsoft.com/office/drawing/2014/main" id="{38F05400-9A88-42D0-BAA2-C5C3F5E378BA}"/>
                </a:ext>
              </a:extLst>
            </p:cNvPr>
            <p:cNvSpPr txBox="1"/>
            <p:nvPr/>
          </p:nvSpPr>
          <p:spPr>
            <a:xfrm>
              <a:off x="2473602" y="4378620"/>
              <a:ext cx="1592564" cy="307777"/>
            </a:xfrm>
            <a:prstGeom prst="rect">
              <a:avLst/>
            </a:prstGeom>
            <a:noFill/>
          </p:spPr>
          <p:txBody>
            <a:bodyPr wrap="square">
              <a:spAutoFit/>
            </a:bodyPr>
            <a:lstStyle/>
            <a:p>
              <a:r>
                <a:rPr lang="en-US" altLang="zh-CN" sz="1400" dirty="0"/>
                <a:t>Sample Selection</a:t>
              </a:r>
            </a:p>
          </p:txBody>
        </p:sp>
        <p:sp>
          <p:nvSpPr>
            <p:cNvPr id="51" name="文本框 50">
              <a:extLst>
                <a:ext uri="{FF2B5EF4-FFF2-40B4-BE49-F238E27FC236}">
                  <a16:creationId xmlns:a16="http://schemas.microsoft.com/office/drawing/2014/main" id="{44BCC39C-9172-4DF3-AF08-7C7617337D79}"/>
                </a:ext>
              </a:extLst>
            </p:cNvPr>
            <p:cNvSpPr txBox="1"/>
            <p:nvPr/>
          </p:nvSpPr>
          <p:spPr>
            <a:xfrm>
              <a:off x="1129296" y="5370956"/>
              <a:ext cx="1592564" cy="600164"/>
            </a:xfrm>
            <a:prstGeom prst="rect">
              <a:avLst/>
            </a:prstGeom>
            <a:noFill/>
          </p:spPr>
          <p:txBody>
            <a:bodyPr wrap="square">
              <a:spAutoFit/>
            </a:bodyPr>
            <a:lstStyle/>
            <a:p>
              <a:r>
                <a:rPr lang="en-US" altLang="zh-CN" sz="1100" dirty="0">
                  <a:solidFill>
                    <a:srgbClr val="7030A0"/>
                  </a:solidFill>
                </a:rPr>
                <a:t>Spurious Correlation</a:t>
              </a:r>
              <a:r>
                <a:rPr lang="en-US" altLang="zh-CN" sz="1100" dirty="0"/>
                <a:t>: T is correlated with Y ignoring X</a:t>
              </a:r>
              <a:endParaRPr lang="zh-CN" altLang="en-US" sz="1050" dirty="0"/>
            </a:p>
          </p:txBody>
        </p:sp>
        <p:sp>
          <p:nvSpPr>
            <p:cNvPr id="53" name="文本框 52">
              <a:extLst>
                <a:ext uri="{FF2B5EF4-FFF2-40B4-BE49-F238E27FC236}">
                  <a16:creationId xmlns:a16="http://schemas.microsoft.com/office/drawing/2014/main" id="{6E32DF6B-568E-4DA2-9A5C-2144781C9DEA}"/>
                </a:ext>
              </a:extLst>
            </p:cNvPr>
            <p:cNvSpPr txBox="1"/>
            <p:nvPr/>
          </p:nvSpPr>
          <p:spPr>
            <a:xfrm>
              <a:off x="2551805" y="5370956"/>
              <a:ext cx="1592564" cy="600164"/>
            </a:xfrm>
            <a:prstGeom prst="rect">
              <a:avLst/>
            </a:prstGeom>
            <a:noFill/>
          </p:spPr>
          <p:txBody>
            <a:bodyPr wrap="square">
              <a:spAutoFit/>
            </a:bodyPr>
            <a:lstStyle/>
            <a:p>
              <a:r>
                <a:rPr lang="en-US" altLang="zh-CN" sz="1100" dirty="0">
                  <a:solidFill>
                    <a:srgbClr val="7030A0"/>
                  </a:solidFill>
                </a:rPr>
                <a:t>Spurious Correlation: </a:t>
              </a:r>
              <a:r>
                <a:rPr lang="en-US" altLang="zh-CN" sz="1100" dirty="0"/>
                <a:t>T is correlated with Y given S</a:t>
              </a:r>
            </a:p>
          </p:txBody>
        </p:sp>
        <p:sp>
          <p:nvSpPr>
            <p:cNvPr id="55" name="文本框 54">
              <a:extLst>
                <a:ext uri="{FF2B5EF4-FFF2-40B4-BE49-F238E27FC236}">
                  <a16:creationId xmlns:a16="http://schemas.microsoft.com/office/drawing/2014/main" id="{9F76CC95-352E-4322-8913-D162F998889C}"/>
                </a:ext>
              </a:extLst>
            </p:cNvPr>
            <p:cNvSpPr txBox="1"/>
            <p:nvPr/>
          </p:nvSpPr>
          <p:spPr>
            <a:xfrm>
              <a:off x="239347" y="5363885"/>
              <a:ext cx="1011095" cy="600164"/>
            </a:xfrm>
            <a:prstGeom prst="rect">
              <a:avLst/>
            </a:prstGeom>
            <a:noFill/>
          </p:spPr>
          <p:txBody>
            <a:bodyPr wrap="square">
              <a:spAutoFit/>
            </a:bodyPr>
            <a:lstStyle/>
            <a:p>
              <a:r>
                <a:rPr lang="en-US" altLang="zh-CN" sz="1100" b="1" dirty="0">
                  <a:solidFill>
                    <a:srgbClr val="FF0000"/>
                  </a:solidFill>
                </a:rPr>
                <a:t>Stable</a:t>
              </a:r>
            </a:p>
            <a:p>
              <a:r>
                <a:rPr lang="en-US" altLang="zh-CN" sz="1100" b="1" dirty="0">
                  <a:solidFill>
                    <a:srgbClr val="FF0000"/>
                  </a:solidFill>
                </a:rPr>
                <a:t>Actionable</a:t>
              </a:r>
            </a:p>
            <a:p>
              <a:r>
                <a:rPr lang="en-US" altLang="zh-CN" sz="1100" b="1" dirty="0">
                  <a:solidFill>
                    <a:srgbClr val="FF0000"/>
                  </a:solidFill>
                </a:rPr>
                <a:t>Explainable</a:t>
              </a:r>
              <a:endParaRPr lang="zh-CN" altLang="en-US" sz="1050" b="1" dirty="0">
                <a:solidFill>
                  <a:srgbClr val="FF0000"/>
                </a:solidFill>
              </a:endParaRPr>
            </a:p>
          </p:txBody>
        </p:sp>
      </p:grpSp>
      <p:sp>
        <p:nvSpPr>
          <p:cNvPr id="66" name="矩形 65">
            <a:extLst>
              <a:ext uri="{FF2B5EF4-FFF2-40B4-BE49-F238E27FC236}">
                <a16:creationId xmlns:a16="http://schemas.microsoft.com/office/drawing/2014/main" id="{6BD0DC42-05E2-4614-A6B5-6CE0BC2032EA}"/>
              </a:ext>
            </a:extLst>
          </p:cNvPr>
          <p:cNvSpPr>
            <a:spLocks noChangeArrowheads="1"/>
          </p:cNvSpPr>
          <p:nvPr/>
        </p:nvSpPr>
        <p:spPr bwMode="auto">
          <a:xfrm>
            <a:off x="7278074" y="3932396"/>
            <a:ext cx="3179954" cy="1338566"/>
          </a:xfrm>
          <a:prstGeom prst="rect">
            <a:avLst/>
          </a:prstGeom>
          <a:solidFill>
            <a:schemeClr val="bg1"/>
          </a:solidFill>
          <a:ln w="9525">
            <a:solidFill>
              <a:srgbClr val="A6A6A6"/>
            </a:solidFill>
            <a:miter lim="800000"/>
            <a:headEnd/>
            <a:tailEnd/>
          </a:ln>
          <a:effectLst>
            <a:outerShdw blurRad="127000" dist="76201" dir="8100000" algn="tr" rotWithShape="0">
              <a:srgbClr val="808080">
                <a:alpha val="39998"/>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ctr">
              <a:buFont typeface="+mj-ea"/>
              <a:buAutoNum type="circleNumDbPlain"/>
              <a:defRPr/>
            </a:pPr>
            <a:endParaRPr lang="zh-CN" altLang="en-US" b="1" dirty="0">
              <a:solidFill>
                <a:srgbClr val="FFFFFF"/>
              </a:solidFill>
              <a:latin typeface="Times New Roman" panose="02020603050405020304" pitchFamily="18" charset="0"/>
              <a:ea typeface="SimHei" panose="02010609060101010101" pitchFamily="49" charset="-122"/>
              <a:cs typeface="Times New Roman" panose="02020603050405020304" pitchFamily="18" charset="0"/>
            </a:endParaRPr>
          </a:p>
        </p:txBody>
      </p:sp>
      <p:sp>
        <p:nvSpPr>
          <p:cNvPr id="68" name="箭头: 右 67">
            <a:extLst>
              <a:ext uri="{FF2B5EF4-FFF2-40B4-BE49-F238E27FC236}">
                <a16:creationId xmlns:a16="http://schemas.microsoft.com/office/drawing/2014/main" id="{36A13536-1E27-448C-8A80-46ED02F37B5D}"/>
              </a:ext>
            </a:extLst>
          </p:cNvPr>
          <p:cNvSpPr/>
          <p:nvPr/>
        </p:nvSpPr>
        <p:spPr>
          <a:xfrm>
            <a:off x="5560907" y="5996566"/>
            <a:ext cx="1679786" cy="16562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19893BCA-C821-499E-97F7-9B32867DF170}"/>
              </a:ext>
            </a:extLst>
          </p:cNvPr>
          <p:cNvSpPr txBox="1"/>
          <p:nvPr/>
        </p:nvSpPr>
        <p:spPr>
          <a:xfrm>
            <a:off x="5416022" y="5721420"/>
            <a:ext cx="1973757" cy="307777"/>
          </a:xfrm>
          <a:prstGeom prst="rect">
            <a:avLst/>
          </a:prstGeom>
          <a:noFill/>
        </p:spPr>
        <p:txBody>
          <a:bodyPr wrap="square">
            <a:spAutoFit/>
          </a:bodyPr>
          <a:lstStyle/>
          <a:p>
            <a:pPr algn="ctr"/>
            <a:r>
              <a:rPr lang="en-US" altLang="zh-CN" sz="1400" dirty="0"/>
              <a:t>Causality Regularized</a:t>
            </a:r>
            <a:endParaRPr lang="zh-CN" altLang="en-US" sz="1400" dirty="0"/>
          </a:p>
        </p:txBody>
      </p:sp>
      <p:sp>
        <p:nvSpPr>
          <p:cNvPr id="72" name="文本框 71">
            <a:extLst>
              <a:ext uri="{FF2B5EF4-FFF2-40B4-BE49-F238E27FC236}">
                <a16:creationId xmlns:a16="http://schemas.microsoft.com/office/drawing/2014/main" id="{6CECDCD2-1490-48B6-953E-B305A85F0942}"/>
              </a:ext>
            </a:extLst>
          </p:cNvPr>
          <p:cNvSpPr txBox="1"/>
          <p:nvPr/>
        </p:nvSpPr>
        <p:spPr>
          <a:xfrm>
            <a:off x="5470978" y="6097244"/>
            <a:ext cx="1973757" cy="307777"/>
          </a:xfrm>
          <a:prstGeom prst="rect">
            <a:avLst/>
          </a:prstGeom>
          <a:noFill/>
        </p:spPr>
        <p:txBody>
          <a:bodyPr wrap="square">
            <a:spAutoFit/>
          </a:bodyPr>
          <a:lstStyle/>
          <a:p>
            <a:pPr algn="ctr"/>
            <a:r>
              <a:rPr lang="en-US" altLang="zh-CN" sz="1400" dirty="0"/>
              <a:t>Machine Learning</a:t>
            </a:r>
            <a:endParaRPr lang="zh-CN" altLang="en-US" sz="1400" dirty="0"/>
          </a:p>
        </p:txBody>
      </p:sp>
      <p:sp>
        <p:nvSpPr>
          <p:cNvPr id="74" name="矩形 73">
            <a:extLst>
              <a:ext uri="{FF2B5EF4-FFF2-40B4-BE49-F238E27FC236}">
                <a16:creationId xmlns:a16="http://schemas.microsoft.com/office/drawing/2014/main" id="{C61A0DCF-5ED4-4A35-9196-410B27E9D186}"/>
              </a:ext>
            </a:extLst>
          </p:cNvPr>
          <p:cNvSpPr>
            <a:spLocks noChangeArrowheads="1"/>
          </p:cNvSpPr>
          <p:nvPr/>
        </p:nvSpPr>
        <p:spPr bwMode="auto">
          <a:xfrm>
            <a:off x="7278074" y="5394558"/>
            <a:ext cx="3179954" cy="1392322"/>
          </a:xfrm>
          <a:prstGeom prst="rect">
            <a:avLst/>
          </a:prstGeom>
          <a:solidFill>
            <a:schemeClr val="bg1"/>
          </a:solidFill>
          <a:ln w="9525">
            <a:solidFill>
              <a:srgbClr val="A6A6A6"/>
            </a:solidFill>
            <a:miter lim="800000"/>
            <a:headEnd/>
            <a:tailEnd/>
          </a:ln>
          <a:effectLst>
            <a:outerShdw blurRad="127000" dist="76201" dir="8100000" algn="tr" rotWithShape="0">
              <a:srgbClr val="808080">
                <a:alpha val="39998"/>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ctr">
              <a:buFont typeface="+mj-ea"/>
              <a:buAutoNum type="circleNumDbPlain"/>
              <a:defRPr/>
            </a:pPr>
            <a:endParaRPr lang="zh-CN" altLang="en-US" b="1" dirty="0">
              <a:solidFill>
                <a:srgbClr val="FFFFFF"/>
              </a:solidFill>
              <a:latin typeface="Times New Roman" panose="02020603050405020304" pitchFamily="18" charset="0"/>
              <a:ea typeface="SimHei" panose="02010609060101010101" pitchFamily="49" charset="-122"/>
              <a:cs typeface="Times New Roman" panose="02020603050405020304" pitchFamily="18" charset="0"/>
            </a:endParaRPr>
          </a:p>
        </p:txBody>
      </p:sp>
      <p:sp>
        <p:nvSpPr>
          <p:cNvPr id="78" name="箭头: 右 77">
            <a:extLst>
              <a:ext uri="{FF2B5EF4-FFF2-40B4-BE49-F238E27FC236}">
                <a16:creationId xmlns:a16="http://schemas.microsoft.com/office/drawing/2014/main" id="{C9CE3DE2-C419-4C69-9787-EB79201476E5}"/>
              </a:ext>
            </a:extLst>
          </p:cNvPr>
          <p:cNvSpPr/>
          <p:nvPr/>
        </p:nvSpPr>
        <p:spPr>
          <a:xfrm>
            <a:off x="5560907" y="4426963"/>
            <a:ext cx="1679786" cy="16562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内容占位符 2">
            <a:extLst>
              <a:ext uri="{FF2B5EF4-FFF2-40B4-BE49-F238E27FC236}">
                <a16:creationId xmlns:a16="http://schemas.microsoft.com/office/drawing/2014/main" id="{40CE1FA5-A264-4BEE-80BC-D34013BAFA67}"/>
              </a:ext>
            </a:extLst>
          </p:cNvPr>
          <p:cNvSpPr txBox="1">
            <a:spLocks/>
          </p:cNvSpPr>
          <p:nvPr/>
        </p:nvSpPr>
        <p:spPr>
          <a:xfrm>
            <a:off x="7231160" y="3940968"/>
            <a:ext cx="3226869" cy="41794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buClr>
                <a:srgbClr val="7030A0"/>
              </a:buClr>
              <a:buFont typeface="Wingdings" panose="05000000000000000000" pitchFamily="2" charset="2"/>
              <a:buChar char="n"/>
            </a:pPr>
            <a:r>
              <a:rPr lang="en-US" altLang="zh-CN" sz="1500" dirty="0"/>
              <a:t>Draw Causation from Big Data</a:t>
            </a:r>
          </a:p>
        </p:txBody>
      </p:sp>
      <p:sp>
        <p:nvSpPr>
          <p:cNvPr id="84" name="内容占位符 2">
            <a:extLst>
              <a:ext uri="{FF2B5EF4-FFF2-40B4-BE49-F238E27FC236}">
                <a16:creationId xmlns:a16="http://schemas.microsoft.com/office/drawing/2014/main" id="{477067B8-BC91-49F4-8137-B591A3DDCA0F}"/>
              </a:ext>
            </a:extLst>
          </p:cNvPr>
          <p:cNvSpPr txBox="1">
            <a:spLocks/>
          </p:cNvSpPr>
          <p:nvPr/>
        </p:nvSpPr>
        <p:spPr>
          <a:xfrm>
            <a:off x="7254616" y="5388849"/>
            <a:ext cx="3596264" cy="41794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buClr>
                <a:srgbClr val="7030A0"/>
              </a:buClr>
              <a:buFont typeface="Wingdings" panose="05000000000000000000" pitchFamily="2" charset="2"/>
              <a:buChar char="n"/>
            </a:pPr>
            <a:r>
              <a:rPr lang="en-US" altLang="zh-CN" sz="1600" dirty="0"/>
              <a:t>Causal Representation/Learning</a:t>
            </a:r>
          </a:p>
        </p:txBody>
      </p:sp>
      <p:pic>
        <p:nvPicPr>
          <p:cNvPr id="86" name="图片 85">
            <a:extLst>
              <a:ext uri="{FF2B5EF4-FFF2-40B4-BE49-F238E27FC236}">
                <a16:creationId xmlns:a16="http://schemas.microsoft.com/office/drawing/2014/main" id="{5601E0BF-DB44-42B5-BB1F-BCDF756B9C09}"/>
              </a:ext>
            </a:extLst>
          </p:cNvPr>
          <p:cNvPicPr>
            <a:picLocks noChangeAspect="1"/>
          </p:cNvPicPr>
          <p:nvPr/>
        </p:nvPicPr>
        <p:blipFill>
          <a:blip r:embed="rId7"/>
          <a:stretch>
            <a:fillRect/>
          </a:stretch>
        </p:blipFill>
        <p:spPr>
          <a:xfrm>
            <a:off x="7476194" y="5962071"/>
            <a:ext cx="1338763" cy="712108"/>
          </a:xfrm>
          <a:prstGeom prst="rect">
            <a:avLst/>
          </a:prstGeom>
        </p:spPr>
      </p:pic>
      <p:pic>
        <p:nvPicPr>
          <p:cNvPr id="88" name="Picture 2" descr="Image result for algorithmic bias">
            <a:extLst>
              <a:ext uri="{FF2B5EF4-FFF2-40B4-BE49-F238E27FC236}">
                <a16:creationId xmlns:a16="http://schemas.microsoft.com/office/drawing/2014/main" id="{86990AC2-9441-4668-9FAC-E8E9206E57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56319" y="5956227"/>
            <a:ext cx="1264793" cy="711446"/>
          </a:xfrm>
          <a:prstGeom prst="rect">
            <a:avLst/>
          </a:prstGeom>
          <a:noFill/>
          <a:extLst>
            <a:ext uri="{909E8E84-426E-40DD-AFC4-6F175D3DCCD1}">
              <a14:hiddenFill xmlns:a14="http://schemas.microsoft.com/office/drawing/2010/main">
                <a:solidFill>
                  <a:srgbClr val="FFFFFF"/>
                </a:solidFill>
              </a14:hiddenFill>
            </a:ext>
          </a:extLst>
        </p:spPr>
      </p:pic>
      <p:sp>
        <p:nvSpPr>
          <p:cNvPr id="90" name="文本框 89">
            <a:extLst>
              <a:ext uri="{FF2B5EF4-FFF2-40B4-BE49-F238E27FC236}">
                <a16:creationId xmlns:a16="http://schemas.microsoft.com/office/drawing/2014/main" id="{2BBACB98-A423-4232-9EBE-96A10AD1E747}"/>
              </a:ext>
            </a:extLst>
          </p:cNvPr>
          <p:cNvSpPr txBox="1"/>
          <p:nvPr/>
        </p:nvSpPr>
        <p:spPr>
          <a:xfrm>
            <a:off x="7341788" y="5717668"/>
            <a:ext cx="1649058" cy="261610"/>
          </a:xfrm>
          <a:prstGeom prst="rect">
            <a:avLst/>
          </a:prstGeom>
          <a:noFill/>
        </p:spPr>
        <p:txBody>
          <a:bodyPr wrap="square">
            <a:spAutoFit/>
          </a:bodyPr>
          <a:lstStyle/>
          <a:p>
            <a:r>
              <a:rPr lang="en-US" altLang="zh-CN" sz="1100" b="1" dirty="0">
                <a:solidFill>
                  <a:srgbClr val="FF0000"/>
                </a:solidFill>
              </a:rPr>
              <a:t>Stable &amp; Explainable</a:t>
            </a:r>
            <a:endParaRPr lang="zh-CN" altLang="en-US" sz="1050" b="1" dirty="0">
              <a:solidFill>
                <a:srgbClr val="FF0000"/>
              </a:solidFill>
            </a:endParaRPr>
          </a:p>
        </p:txBody>
      </p:sp>
      <p:sp>
        <p:nvSpPr>
          <p:cNvPr id="94" name="文本框 93">
            <a:extLst>
              <a:ext uri="{FF2B5EF4-FFF2-40B4-BE49-F238E27FC236}">
                <a16:creationId xmlns:a16="http://schemas.microsoft.com/office/drawing/2014/main" id="{B1795651-630C-4A55-B1A0-21E44090EC07}"/>
              </a:ext>
            </a:extLst>
          </p:cNvPr>
          <p:cNvSpPr txBox="1"/>
          <p:nvPr/>
        </p:nvSpPr>
        <p:spPr>
          <a:xfrm>
            <a:off x="9100114" y="5722360"/>
            <a:ext cx="1649058" cy="261610"/>
          </a:xfrm>
          <a:prstGeom prst="rect">
            <a:avLst/>
          </a:prstGeom>
          <a:noFill/>
        </p:spPr>
        <p:txBody>
          <a:bodyPr wrap="square">
            <a:spAutoFit/>
          </a:bodyPr>
          <a:lstStyle/>
          <a:p>
            <a:r>
              <a:rPr lang="en-US" altLang="zh-CN" sz="1100" b="1" dirty="0">
                <a:solidFill>
                  <a:srgbClr val="FF0000"/>
                </a:solidFill>
              </a:rPr>
              <a:t>Fair &amp; Actionable</a:t>
            </a:r>
            <a:endParaRPr lang="zh-CN" altLang="en-US" sz="1050" b="1" dirty="0">
              <a:solidFill>
                <a:srgbClr val="FF0000"/>
              </a:solidFill>
            </a:endParaRPr>
          </a:p>
        </p:txBody>
      </p:sp>
      <p:pic>
        <p:nvPicPr>
          <p:cNvPr id="104" name="图片 103">
            <a:extLst>
              <a:ext uri="{FF2B5EF4-FFF2-40B4-BE49-F238E27FC236}">
                <a16:creationId xmlns:a16="http://schemas.microsoft.com/office/drawing/2014/main" id="{6A37382C-B499-4D7C-92DC-28E04252A572}"/>
              </a:ext>
            </a:extLst>
          </p:cNvPr>
          <p:cNvPicPr>
            <a:picLocks noChangeAspect="1"/>
          </p:cNvPicPr>
          <p:nvPr/>
        </p:nvPicPr>
        <p:blipFill>
          <a:blip r:embed="rId9"/>
          <a:stretch>
            <a:fillRect/>
          </a:stretch>
        </p:blipFill>
        <p:spPr>
          <a:xfrm>
            <a:off x="7631617" y="4254118"/>
            <a:ext cx="2486415" cy="957559"/>
          </a:xfrm>
          <a:prstGeom prst="rect">
            <a:avLst/>
          </a:prstGeom>
        </p:spPr>
      </p:pic>
      <p:pic>
        <p:nvPicPr>
          <p:cNvPr id="105" name="图片 104">
            <a:extLst>
              <a:ext uri="{FF2B5EF4-FFF2-40B4-BE49-F238E27FC236}">
                <a16:creationId xmlns:a16="http://schemas.microsoft.com/office/drawing/2014/main" id="{1BB6A0B5-0C50-4CB9-8B76-3AF99DCEE5BB}"/>
              </a:ext>
            </a:extLst>
          </p:cNvPr>
          <p:cNvPicPr>
            <a:picLocks noChangeAspect="1"/>
          </p:cNvPicPr>
          <p:nvPr/>
        </p:nvPicPr>
        <p:blipFill>
          <a:blip r:embed="rId10"/>
          <a:stretch>
            <a:fillRect/>
          </a:stretch>
        </p:blipFill>
        <p:spPr>
          <a:xfrm>
            <a:off x="5839285" y="4692729"/>
            <a:ext cx="1071562" cy="960327"/>
          </a:xfrm>
          <a:prstGeom prst="rect">
            <a:avLst/>
          </a:prstGeom>
        </p:spPr>
      </p:pic>
      <p:sp>
        <p:nvSpPr>
          <p:cNvPr id="2" name="矩形 1">
            <a:extLst>
              <a:ext uri="{FF2B5EF4-FFF2-40B4-BE49-F238E27FC236}">
                <a16:creationId xmlns:a16="http://schemas.microsoft.com/office/drawing/2014/main" id="{B8B01A19-BFC0-48D7-953A-94514F4DF5F1}"/>
              </a:ext>
            </a:extLst>
          </p:cNvPr>
          <p:cNvSpPr/>
          <p:nvPr/>
        </p:nvSpPr>
        <p:spPr>
          <a:xfrm>
            <a:off x="7252063" y="3876847"/>
            <a:ext cx="3252879" cy="1458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861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4E684-06F7-4E8A-A92B-19EB3F616E47}"/>
              </a:ext>
            </a:extLst>
          </p:cNvPr>
          <p:cNvSpPr>
            <a:spLocks noGrp="1"/>
          </p:cNvSpPr>
          <p:nvPr>
            <p:ph type="title"/>
          </p:nvPr>
        </p:nvSpPr>
        <p:spPr/>
        <p:txBody>
          <a:bodyPr>
            <a:normAutofit fontScale="90000"/>
          </a:bodyPr>
          <a:lstStyle/>
          <a:p>
            <a:r>
              <a:rPr lang="en-US" altLang="zh-CN" dirty="0"/>
              <a:t>Learning Decomposed Representation for</a:t>
            </a:r>
            <a:r>
              <a:rPr lang="zh-CN" altLang="en-US" dirty="0"/>
              <a:t> </a:t>
            </a:r>
            <a:r>
              <a:rPr lang="en-US" altLang="zh-CN" dirty="0"/>
              <a:t>Counterfactual</a:t>
            </a:r>
            <a:r>
              <a:rPr lang="zh-CN" altLang="en-US" dirty="0"/>
              <a:t> </a:t>
            </a:r>
            <a:r>
              <a:rPr lang="en-US" altLang="zh-CN" dirty="0"/>
              <a:t>Inference</a:t>
            </a:r>
            <a:endParaRPr lang="zh-CN" altLang="en-US" dirty="0"/>
          </a:p>
        </p:txBody>
      </p:sp>
      <p:sp>
        <p:nvSpPr>
          <p:cNvPr id="4" name="灯片编号占位符 3">
            <a:extLst>
              <a:ext uri="{FF2B5EF4-FFF2-40B4-BE49-F238E27FC236}">
                <a16:creationId xmlns:a16="http://schemas.microsoft.com/office/drawing/2014/main" id="{7422AC1B-199E-45F1-90D2-FFCFCC695C6F}"/>
              </a:ext>
            </a:extLst>
          </p:cNvPr>
          <p:cNvSpPr>
            <a:spLocks noGrp="1"/>
          </p:cNvSpPr>
          <p:nvPr>
            <p:ph type="sldNum" sz="quarter" idx="12"/>
          </p:nvPr>
        </p:nvSpPr>
        <p:spPr/>
        <p:txBody>
          <a:bodyPr/>
          <a:lstStyle/>
          <a:p>
            <a:fld id="{0CFEC368-1D7A-4F81-ABF6-AE0E36BAF64C}" type="slidenum">
              <a:rPr lang="en-US" smtClean="0"/>
              <a:pPr/>
              <a:t>20</a:t>
            </a:fld>
            <a:endParaRPr lang="en-US"/>
          </a:p>
        </p:txBody>
      </p:sp>
      <p:pic>
        <p:nvPicPr>
          <p:cNvPr id="3" name="图片 2">
            <a:extLst>
              <a:ext uri="{FF2B5EF4-FFF2-40B4-BE49-F238E27FC236}">
                <a16:creationId xmlns:a16="http://schemas.microsoft.com/office/drawing/2014/main" id="{D9D423A1-ED61-411F-8D28-65EDE773600C}"/>
              </a:ext>
            </a:extLst>
          </p:cNvPr>
          <p:cNvPicPr>
            <a:picLocks noChangeAspect="1"/>
          </p:cNvPicPr>
          <p:nvPr/>
        </p:nvPicPr>
        <p:blipFill>
          <a:blip r:embed="rId2"/>
          <a:stretch>
            <a:fillRect/>
          </a:stretch>
        </p:blipFill>
        <p:spPr>
          <a:xfrm>
            <a:off x="180000" y="2537606"/>
            <a:ext cx="11832000" cy="2754394"/>
          </a:xfrm>
          <a:prstGeom prst="rect">
            <a:avLst/>
          </a:prstGeom>
        </p:spPr>
      </p:pic>
      <p:sp>
        <p:nvSpPr>
          <p:cNvPr id="8" name="文本框 7">
            <a:extLst>
              <a:ext uri="{FF2B5EF4-FFF2-40B4-BE49-F238E27FC236}">
                <a16:creationId xmlns:a16="http://schemas.microsoft.com/office/drawing/2014/main" id="{0A861E5F-F26F-4C9B-B558-7AAD927DE602}"/>
              </a:ext>
            </a:extLst>
          </p:cNvPr>
          <p:cNvSpPr txBox="1"/>
          <p:nvPr/>
        </p:nvSpPr>
        <p:spPr>
          <a:xfrm>
            <a:off x="1414460" y="6119095"/>
            <a:ext cx="10167940" cy="646331"/>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Wu A, Kuang K, Yuan J, et al. Learning Decomposed Representation for Counterfactual Inference[J].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arXiv:2006.07040, 2020.</a:t>
            </a:r>
            <a:endParaRPr lang="zh-CN" altLang="en-US" dirty="0"/>
          </a:p>
        </p:txBody>
      </p:sp>
    </p:spTree>
    <p:extLst>
      <p:ext uri="{BB962C8B-B14F-4D97-AF65-F5344CB8AC3E}">
        <p14:creationId xmlns:p14="http://schemas.microsoft.com/office/powerpoint/2010/main" val="2789832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4E684-06F7-4E8A-A92B-19EB3F616E47}"/>
              </a:ext>
            </a:extLst>
          </p:cNvPr>
          <p:cNvSpPr>
            <a:spLocks noGrp="1"/>
          </p:cNvSpPr>
          <p:nvPr>
            <p:ph type="title"/>
          </p:nvPr>
        </p:nvSpPr>
        <p:spPr/>
        <p:txBody>
          <a:bodyPr>
            <a:normAutofit fontScale="90000"/>
          </a:bodyPr>
          <a:lstStyle/>
          <a:p>
            <a:r>
              <a:rPr lang="en-US" altLang="zh-CN" dirty="0"/>
              <a:t>Learning Decomposed Representation for</a:t>
            </a:r>
            <a:r>
              <a:rPr lang="zh-CN" altLang="en-US" dirty="0"/>
              <a:t> </a:t>
            </a:r>
            <a:r>
              <a:rPr lang="en-US" altLang="zh-CN" dirty="0"/>
              <a:t>Counterfactual</a:t>
            </a:r>
            <a:r>
              <a:rPr lang="zh-CN" altLang="en-US" dirty="0"/>
              <a:t> </a:t>
            </a:r>
            <a:r>
              <a:rPr lang="en-US" altLang="zh-CN" dirty="0"/>
              <a:t>Inference</a:t>
            </a:r>
            <a:endParaRPr lang="zh-CN" altLang="en-US" dirty="0"/>
          </a:p>
        </p:txBody>
      </p:sp>
      <p:sp>
        <p:nvSpPr>
          <p:cNvPr id="4" name="灯片编号占位符 3">
            <a:extLst>
              <a:ext uri="{FF2B5EF4-FFF2-40B4-BE49-F238E27FC236}">
                <a16:creationId xmlns:a16="http://schemas.microsoft.com/office/drawing/2014/main" id="{7422AC1B-199E-45F1-90D2-FFCFCC695C6F}"/>
              </a:ext>
            </a:extLst>
          </p:cNvPr>
          <p:cNvSpPr>
            <a:spLocks noGrp="1"/>
          </p:cNvSpPr>
          <p:nvPr>
            <p:ph type="sldNum" sz="quarter" idx="12"/>
          </p:nvPr>
        </p:nvSpPr>
        <p:spPr/>
        <p:txBody>
          <a:bodyPr/>
          <a:lstStyle/>
          <a:p>
            <a:fld id="{0CFEC368-1D7A-4F81-ABF6-AE0E36BAF64C}" type="slidenum">
              <a:rPr lang="en-US" smtClean="0"/>
              <a:pPr/>
              <a:t>21</a:t>
            </a:fld>
            <a:endParaRPr lang="en-US"/>
          </a:p>
        </p:txBody>
      </p:sp>
      <p:pic>
        <p:nvPicPr>
          <p:cNvPr id="5" name="图片 4">
            <a:extLst>
              <a:ext uri="{FF2B5EF4-FFF2-40B4-BE49-F238E27FC236}">
                <a16:creationId xmlns:a16="http://schemas.microsoft.com/office/drawing/2014/main" id="{1AD17778-6A00-49EE-8365-C045FDD3B40D}"/>
              </a:ext>
            </a:extLst>
          </p:cNvPr>
          <p:cNvPicPr>
            <a:picLocks noChangeAspect="1"/>
          </p:cNvPicPr>
          <p:nvPr/>
        </p:nvPicPr>
        <p:blipFill>
          <a:blip r:embed="rId2"/>
          <a:stretch>
            <a:fillRect/>
          </a:stretch>
        </p:blipFill>
        <p:spPr>
          <a:xfrm>
            <a:off x="0" y="2149492"/>
            <a:ext cx="12192000" cy="3408615"/>
          </a:xfrm>
          <a:prstGeom prst="rect">
            <a:avLst/>
          </a:prstGeom>
        </p:spPr>
      </p:pic>
      <p:sp>
        <p:nvSpPr>
          <p:cNvPr id="7" name="文本框 6">
            <a:extLst>
              <a:ext uri="{FF2B5EF4-FFF2-40B4-BE49-F238E27FC236}">
                <a16:creationId xmlns:a16="http://schemas.microsoft.com/office/drawing/2014/main" id="{050E4974-C2CF-4EC5-9355-7F23DFC11F6E}"/>
              </a:ext>
            </a:extLst>
          </p:cNvPr>
          <p:cNvSpPr txBox="1"/>
          <p:nvPr/>
        </p:nvSpPr>
        <p:spPr>
          <a:xfrm>
            <a:off x="1414460" y="6119095"/>
            <a:ext cx="10167940" cy="646331"/>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Wu A, Kuang K, Yuan J, et al. Learning Decomposed Representation for Counterfactual Inference[J].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arXiv:2006.07040, 2020.</a:t>
            </a:r>
            <a:endParaRPr lang="zh-CN" altLang="en-US" dirty="0"/>
          </a:p>
        </p:txBody>
      </p:sp>
    </p:spTree>
    <p:extLst>
      <p:ext uri="{BB962C8B-B14F-4D97-AF65-F5344CB8AC3E}">
        <p14:creationId xmlns:p14="http://schemas.microsoft.com/office/powerpoint/2010/main" val="743954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New</a:t>
            </a:r>
            <a:r>
              <a:rPr lang="zh-CN" altLang="en-US" dirty="0"/>
              <a:t> </a:t>
            </a:r>
            <a:r>
              <a:rPr lang="en-US" altLang="zh-CN" dirty="0"/>
              <a:t>challenges</a:t>
            </a:r>
            <a:r>
              <a:rPr lang="zh-CN" altLang="en-US" dirty="0"/>
              <a:t> </a:t>
            </a:r>
            <a:r>
              <a:rPr lang="en-US" altLang="zh-CN" dirty="0"/>
              <a:t>in</a:t>
            </a:r>
            <a:r>
              <a:rPr lang="zh-CN" altLang="en-US" dirty="0"/>
              <a:t> </a:t>
            </a:r>
            <a:r>
              <a:rPr lang="en-US" altLang="zh-CN" dirty="0"/>
              <a:t>Big</a:t>
            </a:r>
            <a:r>
              <a:rPr lang="zh-CN" altLang="en-US" dirty="0"/>
              <a:t> </a:t>
            </a:r>
            <a:r>
              <a:rPr lang="en-US" altLang="zh-CN" dirty="0"/>
              <a:t>Data</a:t>
            </a:r>
            <a:r>
              <a:rPr lang="zh-CN" altLang="en-US" dirty="0"/>
              <a:t> </a:t>
            </a:r>
            <a:r>
              <a:rPr lang="en-US" altLang="zh-CN" dirty="0"/>
              <a:t>era</a:t>
            </a:r>
            <a:endParaRPr lang="en-US" dirty="0"/>
          </a:p>
        </p:txBody>
      </p:sp>
      <p:sp>
        <p:nvSpPr>
          <p:cNvPr id="3" name="Content Placeholder 2"/>
          <p:cNvSpPr>
            <a:spLocks noGrp="1"/>
          </p:cNvSpPr>
          <p:nvPr>
            <p:ph idx="1"/>
          </p:nvPr>
        </p:nvSpPr>
        <p:spPr>
          <a:xfrm>
            <a:off x="609600" y="1600200"/>
            <a:ext cx="10972800" cy="5099180"/>
          </a:xfrm>
        </p:spPr>
        <p:txBody>
          <a:bodyPr>
            <a:normAutofit lnSpcReduction="10000"/>
          </a:bodyPr>
          <a:lstStyle/>
          <a:p>
            <a:r>
              <a:rPr lang="en-US" sz="3600" dirty="0">
                <a:solidFill>
                  <a:srgbClr val="FF0000"/>
                </a:solidFill>
                <a:latin typeface="Times New Roman" panose="02020603050405020304" pitchFamily="18" charset="0"/>
                <a:cs typeface="Times New Roman" panose="02020603050405020304" pitchFamily="18" charset="0"/>
              </a:rPr>
              <a:t>Automatically separate confounders</a:t>
            </a:r>
          </a:p>
          <a:p>
            <a:pPr lvl="1"/>
            <a:r>
              <a:rPr lang="en-US" sz="3200" dirty="0">
                <a:latin typeface="Times New Roman" panose="02020603050405020304" pitchFamily="18" charset="0"/>
                <a:cs typeface="Times New Roman" panose="02020603050405020304" pitchFamily="18" charset="0"/>
              </a:rPr>
              <a:t>Not all observed variables are confounders</a:t>
            </a:r>
          </a:p>
          <a:p>
            <a:pPr lvl="1"/>
            <a:r>
              <a:rPr lang="en-US" sz="3200" dirty="0">
                <a:solidFill>
                  <a:srgbClr val="AC29E7"/>
                </a:solidFill>
                <a:latin typeface="Times New Roman" panose="02020603050405020304" pitchFamily="18" charset="0"/>
                <a:cs typeface="Times New Roman" panose="02020603050405020304" pitchFamily="18" charset="0"/>
              </a:rPr>
              <a:t>Data-Driven Variables Decomposition (D</a:t>
            </a:r>
            <a:r>
              <a:rPr lang="en-US" sz="3200" baseline="30000" dirty="0">
                <a:solidFill>
                  <a:srgbClr val="AC29E7"/>
                </a:solidFill>
                <a:latin typeface="Times New Roman" panose="02020603050405020304" pitchFamily="18" charset="0"/>
                <a:cs typeface="Times New Roman" panose="02020603050405020304" pitchFamily="18" charset="0"/>
              </a:rPr>
              <a:t>2</a:t>
            </a:r>
            <a:r>
              <a:rPr lang="en-US" sz="3200" dirty="0">
                <a:solidFill>
                  <a:srgbClr val="AC29E7"/>
                </a:solidFill>
                <a:latin typeface="Times New Roman" panose="02020603050405020304" pitchFamily="18" charset="0"/>
                <a:cs typeface="Times New Roman" panose="02020603050405020304" pitchFamily="18" charset="0"/>
              </a:rPr>
              <a:t>VD)</a:t>
            </a:r>
          </a:p>
          <a:p>
            <a:r>
              <a:rPr lang="en-US" altLang="zh-CN" sz="3600" dirty="0">
                <a:solidFill>
                  <a:srgbClr val="FF0000"/>
                </a:solidFill>
                <a:latin typeface="Times New Roman" panose="02020603050405020304" pitchFamily="18" charset="0"/>
                <a:cs typeface="Times New Roman" panose="02020603050405020304" pitchFamily="18" charset="0"/>
              </a:rPr>
              <a:t>Remove unobserved confounding bias</a:t>
            </a:r>
          </a:p>
          <a:p>
            <a:pPr lvl="1"/>
            <a:r>
              <a:rPr lang="en-US" altLang="zh-CN" sz="3200" dirty="0">
                <a:latin typeface="Times New Roman" panose="02020603050405020304" pitchFamily="18" charset="0"/>
                <a:cs typeface="Times New Roman" panose="02020603050405020304" pitchFamily="18" charset="0"/>
              </a:rPr>
              <a:t>Not all confounders are observed</a:t>
            </a:r>
          </a:p>
          <a:p>
            <a:pPr lvl="1"/>
            <a:r>
              <a:rPr lang="en-US" altLang="zh-CN" sz="3200" dirty="0">
                <a:solidFill>
                  <a:srgbClr val="AC29E7"/>
                </a:solidFill>
                <a:latin typeface="Times New Roman" panose="02020603050405020304" pitchFamily="18" charset="0"/>
                <a:cs typeface="Times New Roman" panose="02020603050405020304" pitchFamily="18" charset="0"/>
              </a:rPr>
              <a:t>Automatic Instrumental Variable Decomposition (</a:t>
            </a:r>
            <a:r>
              <a:rPr lang="en-US" altLang="zh-CN" sz="3200" dirty="0" err="1">
                <a:solidFill>
                  <a:srgbClr val="AC29E7"/>
                </a:solidFill>
                <a:latin typeface="Times New Roman" panose="02020603050405020304" pitchFamily="18" charset="0"/>
                <a:cs typeface="Times New Roman" panose="02020603050405020304" pitchFamily="18" charset="0"/>
              </a:rPr>
              <a:t>AutoIV</a:t>
            </a:r>
            <a:r>
              <a:rPr lang="en-US" altLang="zh-CN" sz="3200" dirty="0">
                <a:solidFill>
                  <a:srgbClr val="AC29E7"/>
                </a:solidFill>
                <a:latin typeface="Times New Roman" panose="02020603050405020304" pitchFamily="18" charset="0"/>
                <a:cs typeface="Times New Roman" panose="02020603050405020304" pitchFamily="18" charset="0"/>
              </a:rPr>
              <a:t>)</a:t>
            </a:r>
            <a:endParaRPr lang="en-US" sz="3200" dirty="0">
              <a:solidFill>
                <a:srgbClr val="AC29E7"/>
              </a:solidFill>
              <a:latin typeface="Times New Roman" panose="02020603050405020304" pitchFamily="18" charset="0"/>
              <a:cs typeface="Times New Roman" panose="02020603050405020304" pitchFamily="18" charset="0"/>
            </a:endParaRPr>
          </a:p>
          <a:p>
            <a:r>
              <a:rPr lang="en-US" altLang="zh-CN" sz="3600" dirty="0">
                <a:solidFill>
                  <a:srgbClr val="FF0000"/>
                </a:solidFill>
                <a:latin typeface="Times New Roman" panose="02020603050405020304" pitchFamily="18" charset="0"/>
                <a:cs typeface="Times New Roman" panose="02020603050405020304" pitchFamily="18" charset="0"/>
              </a:rPr>
              <a:t>Continuous treatment effect estimation</a:t>
            </a:r>
            <a:endParaRPr lang="en-US" sz="3600" dirty="0">
              <a:solidFill>
                <a:srgbClr val="FF0000"/>
              </a:solidFill>
              <a:latin typeface="Times New Roman" panose="02020603050405020304" pitchFamily="18" charset="0"/>
              <a:cs typeface="Times New Roman" panose="02020603050405020304" pitchFamily="18" charset="0"/>
            </a:endParaRPr>
          </a:p>
          <a:p>
            <a:pPr lvl="1"/>
            <a:r>
              <a:rPr lang="en-US" sz="3200" dirty="0">
                <a:latin typeface="Times New Roman" panose="02020603050405020304" pitchFamily="18" charset="0"/>
                <a:cs typeface="Times New Roman" panose="02020603050405020304" pitchFamily="18" charset="0"/>
              </a:rPr>
              <a:t>Treatment variables are not always binary</a:t>
            </a:r>
          </a:p>
          <a:p>
            <a:pPr lvl="1"/>
            <a:r>
              <a:rPr lang="en-US" sz="3200" dirty="0">
                <a:solidFill>
                  <a:srgbClr val="AC29E7"/>
                </a:solidFill>
                <a:latin typeface="Times New Roman" panose="02020603050405020304" pitchFamily="18" charset="0"/>
                <a:cs typeface="Times New Roman" panose="02020603050405020304" pitchFamily="18" charset="0"/>
              </a:rPr>
              <a:t>Generative Adversarial De-confounding (GAD)</a:t>
            </a:r>
          </a:p>
        </p:txBody>
      </p:sp>
      <p:sp>
        <p:nvSpPr>
          <p:cNvPr id="4" name="Slide Number Placeholder 3"/>
          <p:cNvSpPr>
            <a:spLocks noGrp="1"/>
          </p:cNvSpPr>
          <p:nvPr>
            <p:ph type="sldNum" sz="quarter" idx="12"/>
          </p:nvPr>
        </p:nvSpPr>
        <p:spPr/>
        <p:txBody>
          <a:bodyPr/>
          <a:lstStyle/>
          <a:p>
            <a:fld id="{0CFEC368-1D7A-4F81-ABF6-AE0E36BAF64C}" type="slidenum">
              <a:rPr lang="en-US" smtClean="0"/>
              <a:pPr/>
              <a:t>22</a:t>
            </a:fld>
            <a:endParaRPr lang="en-US"/>
          </a:p>
        </p:txBody>
      </p:sp>
      <p:sp>
        <p:nvSpPr>
          <p:cNvPr id="5" name="矩形 4">
            <a:extLst>
              <a:ext uri="{FF2B5EF4-FFF2-40B4-BE49-F238E27FC236}">
                <a16:creationId xmlns:a16="http://schemas.microsoft.com/office/drawing/2014/main" id="{0025D26E-8264-42DE-9092-D1F34B6FD957}"/>
              </a:ext>
            </a:extLst>
          </p:cNvPr>
          <p:cNvSpPr/>
          <p:nvPr/>
        </p:nvSpPr>
        <p:spPr>
          <a:xfrm>
            <a:off x="655982" y="4982817"/>
            <a:ext cx="10648121" cy="1630018"/>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3A6B36E-9210-4809-B617-4802105998ED}"/>
              </a:ext>
            </a:extLst>
          </p:cNvPr>
          <p:cNvSpPr/>
          <p:nvPr/>
        </p:nvSpPr>
        <p:spPr>
          <a:xfrm>
            <a:off x="543339" y="1661491"/>
            <a:ext cx="10648121" cy="1630018"/>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505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888AC-20A9-4AB2-9C68-A10F54303586}"/>
              </a:ext>
            </a:extLst>
          </p:cNvPr>
          <p:cNvSpPr>
            <a:spLocks noGrp="1"/>
          </p:cNvSpPr>
          <p:nvPr>
            <p:ph type="title"/>
          </p:nvPr>
        </p:nvSpPr>
        <p:spPr/>
        <p:txBody>
          <a:bodyPr>
            <a:normAutofit fontScale="90000"/>
          </a:bodyPr>
          <a:lstStyle/>
          <a:p>
            <a:r>
              <a:rPr lang="en-US" altLang="zh-CN" sz="4000" dirty="0" err="1"/>
              <a:t>AutoIV</a:t>
            </a:r>
            <a:r>
              <a:rPr lang="en-US" altLang="zh-CN" sz="4000" dirty="0"/>
              <a:t>: Counterfactual Learning with Unobserved Confounders</a:t>
            </a:r>
            <a:r>
              <a:rPr lang="zh-CN" altLang="en-US" sz="4000" dirty="0"/>
              <a:t> </a:t>
            </a:r>
            <a:r>
              <a:rPr lang="en-US" altLang="zh-CN" sz="4000" dirty="0"/>
              <a:t>via Automatically generating IVs</a:t>
            </a:r>
            <a:endParaRPr lang="zh-CN" altLang="en-US" dirty="0"/>
          </a:p>
        </p:txBody>
      </p:sp>
      <p:sp>
        <p:nvSpPr>
          <p:cNvPr id="4" name="灯片编号占位符 3">
            <a:extLst>
              <a:ext uri="{FF2B5EF4-FFF2-40B4-BE49-F238E27FC236}">
                <a16:creationId xmlns:a16="http://schemas.microsoft.com/office/drawing/2014/main" id="{DBA15FA5-48AB-4F6A-820E-F96B848CC1A7}"/>
              </a:ext>
            </a:extLst>
          </p:cNvPr>
          <p:cNvSpPr>
            <a:spLocks noGrp="1"/>
          </p:cNvSpPr>
          <p:nvPr>
            <p:ph type="sldNum" sz="quarter" idx="12"/>
          </p:nvPr>
        </p:nvSpPr>
        <p:spPr/>
        <p:txBody>
          <a:bodyPr/>
          <a:lstStyle/>
          <a:p>
            <a:fld id="{0CFEC368-1D7A-4F81-ABF6-AE0E36BAF64C}" type="slidenum">
              <a:rPr lang="en-US" smtClean="0"/>
              <a:pPr/>
              <a:t>23</a:t>
            </a:fld>
            <a:endParaRPr lang="en-US"/>
          </a:p>
        </p:txBody>
      </p:sp>
      <p:pic>
        <p:nvPicPr>
          <p:cNvPr id="5" name="图片 4" descr="卡通人物&#10;&#10;中度可信度描述已自动生成">
            <a:extLst>
              <a:ext uri="{FF2B5EF4-FFF2-40B4-BE49-F238E27FC236}">
                <a16:creationId xmlns:a16="http://schemas.microsoft.com/office/drawing/2014/main" id="{24173EA4-6A78-4299-BAC0-4F9086802A4E}"/>
              </a:ext>
            </a:extLst>
          </p:cNvPr>
          <p:cNvPicPr>
            <a:picLocks noChangeAspect="1"/>
          </p:cNvPicPr>
          <p:nvPr/>
        </p:nvPicPr>
        <p:blipFill>
          <a:blip r:embed="rId3"/>
          <a:stretch>
            <a:fillRect/>
          </a:stretch>
        </p:blipFill>
        <p:spPr>
          <a:xfrm>
            <a:off x="1454240" y="1600200"/>
            <a:ext cx="3227430" cy="1727503"/>
          </a:xfrm>
          <a:prstGeom prst="rect">
            <a:avLst/>
          </a:prstGeom>
        </p:spPr>
      </p:pic>
      <p:pic>
        <p:nvPicPr>
          <p:cNvPr id="6" name="图片 5" descr="图表&#10;&#10;描述已自动生成">
            <a:extLst>
              <a:ext uri="{FF2B5EF4-FFF2-40B4-BE49-F238E27FC236}">
                <a16:creationId xmlns:a16="http://schemas.microsoft.com/office/drawing/2014/main" id="{B2B4FC54-6FD7-45CF-9036-F38CE7AFC918}"/>
              </a:ext>
            </a:extLst>
          </p:cNvPr>
          <p:cNvPicPr>
            <a:picLocks noChangeAspect="1"/>
          </p:cNvPicPr>
          <p:nvPr/>
        </p:nvPicPr>
        <p:blipFill>
          <a:blip r:embed="rId4"/>
          <a:stretch>
            <a:fillRect/>
          </a:stretch>
        </p:blipFill>
        <p:spPr>
          <a:xfrm>
            <a:off x="137781" y="4680600"/>
            <a:ext cx="8034332" cy="21774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B37B59C-B1C2-473B-A4F0-F7EDF4912D45}"/>
                  </a:ext>
                </a:extLst>
              </p:cNvPr>
              <p:cNvSpPr txBox="1"/>
              <p:nvPr/>
            </p:nvSpPr>
            <p:spPr>
              <a:xfrm>
                <a:off x="4927565" y="1679122"/>
                <a:ext cx="5318400" cy="156966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Conditions of IV (instrumental variable)</a:t>
                </a: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Relevance: </a:t>
                </a:r>
                <a14:m>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𝑋</m:t>
                    </m:r>
                    <m:r>
                      <a:rPr lang="en-US" altLang="zh-CN" sz="2400" b="0" i="1" smtClean="0">
                        <a:latin typeface="Cambria Math" panose="02040503050406030204" pitchFamily="18" charset="0"/>
                        <a:ea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Exclusion: </a:t>
                </a:r>
                <a14:m>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𝑌</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𝑋</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𝑈</m:t>
                    </m:r>
                    <m:r>
                      <a:rPr lang="en-US" altLang="zh-CN" sz="2400" b="0" i="1" smtClean="0">
                        <a:latin typeface="Cambria Math" panose="02040503050406030204" pitchFamily="18" charset="0"/>
                        <a:ea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Unconfounded: </a:t>
                </a:r>
                <a14:m>
                  <m:oMath xmlns:m="http://schemas.openxmlformats.org/officeDocument/2006/math">
                    <m:r>
                      <a:rPr lang="en-US" altLang="zh-CN" sz="2400" b="0" i="1" smtClean="0">
                        <a:latin typeface="Cambria Math" panose="02040503050406030204" pitchFamily="18" charset="0"/>
                      </a:rPr>
                      <m:t>𝑍</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𝑈</m:t>
                    </m:r>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2B37B59C-B1C2-473B-A4F0-F7EDF4912D45}"/>
                  </a:ext>
                </a:extLst>
              </p:cNvPr>
              <p:cNvSpPr txBox="1">
                <a:spLocks noRot="1" noChangeAspect="1" noMove="1" noResize="1" noEditPoints="1" noAdjustHandles="1" noChangeArrowheads="1" noChangeShapeType="1" noTextEdit="1"/>
              </p:cNvSpPr>
              <p:nvPr/>
            </p:nvSpPr>
            <p:spPr>
              <a:xfrm>
                <a:off x="4927565" y="1679122"/>
                <a:ext cx="5318400" cy="1569660"/>
              </a:xfrm>
              <a:prstGeom prst="rect">
                <a:avLst/>
              </a:prstGeom>
              <a:blipFill>
                <a:blip r:embed="rId5"/>
                <a:stretch>
                  <a:fillRect l="-1718" t="-3101" b="-7752"/>
                </a:stretch>
              </a:blipFill>
            </p:spPr>
            <p:txBody>
              <a:bodyPr/>
              <a:lstStyle/>
              <a:p>
                <a:r>
                  <a:rPr lang="zh-CN" altLang="en-US">
                    <a:noFill/>
                  </a:rPr>
                  <a:t> </a:t>
                </a:r>
              </a:p>
            </p:txBody>
          </p:sp>
        </mc:Fallback>
      </mc:AlternateContent>
      <p:sp>
        <p:nvSpPr>
          <p:cNvPr id="8" name="箭头: 下 7">
            <a:extLst>
              <a:ext uri="{FF2B5EF4-FFF2-40B4-BE49-F238E27FC236}">
                <a16:creationId xmlns:a16="http://schemas.microsoft.com/office/drawing/2014/main" id="{63D50CA5-11C6-4EA9-92A6-ADEED35A4DAE}"/>
              </a:ext>
            </a:extLst>
          </p:cNvPr>
          <p:cNvSpPr/>
          <p:nvPr/>
        </p:nvSpPr>
        <p:spPr>
          <a:xfrm>
            <a:off x="2405165" y="3468907"/>
            <a:ext cx="252000" cy="9720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73FDBF0-57D7-4C2B-AEB5-B31493FC08AF}"/>
              </a:ext>
            </a:extLst>
          </p:cNvPr>
          <p:cNvSpPr txBox="1"/>
          <p:nvPr/>
        </p:nvSpPr>
        <p:spPr>
          <a:xfrm>
            <a:off x="2794565" y="3677751"/>
            <a:ext cx="1021800"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2SLS:</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904B58C-A1D1-43CC-8EC9-50662BAE0895}"/>
                  </a:ext>
                </a:extLst>
              </p:cNvPr>
              <p:cNvSpPr txBox="1"/>
              <p:nvPr/>
            </p:nvSpPr>
            <p:spPr>
              <a:xfrm>
                <a:off x="3816365" y="3401279"/>
                <a:ext cx="4096800"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First Stage: regressing </a:t>
                </a:r>
                <a14:m>
                  <m:oMath xmlns:m="http://schemas.openxmlformats.org/officeDocument/2006/math">
                    <m:r>
                      <a:rPr lang="en-US" altLang="zh-CN" sz="2400" b="0" i="1" smtClean="0">
                        <a:latin typeface="Cambria Math" panose="02040503050406030204" pitchFamily="18" charset="0"/>
                      </a:rPr>
                      <m:t>𝑋</m:t>
                    </m:r>
                  </m:oMath>
                </a14:m>
                <a:r>
                  <a:rPr lang="en-US" altLang="zh-CN" sz="2400" dirty="0">
                    <a:latin typeface="Times New Roman" panose="02020603050405020304" pitchFamily="18" charset="0"/>
                    <a:cs typeface="Times New Roman" panose="02020603050405020304" pitchFamily="18" charset="0"/>
                  </a:rPr>
                  <a:t> on </a:t>
                </a:r>
                <a14:m>
                  <m:oMath xmlns:m="http://schemas.openxmlformats.org/officeDocument/2006/math">
                    <m:r>
                      <a:rPr lang="en-US" altLang="zh-CN" sz="2400" b="0" i="1" smtClean="0">
                        <a:latin typeface="Cambria Math" panose="02040503050406030204" pitchFamily="18" charset="0"/>
                      </a:rPr>
                      <m:t>𝑍</m:t>
                    </m:r>
                  </m:oMath>
                </a14:m>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3904B58C-A1D1-43CC-8EC9-50662BAE0895}"/>
                  </a:ext>
                </a:extLst>
              </p:cNvPr>
              <p:cNvSpPr txBox="1">
                <a:spLocks noRot="1" noChangeAspect="1" noMove="1" noResize="1" noEditPoints="1" noAdjustHandles="1" noChangeArrowheads="1" noChangeShapeType="1" noTextEdit="1"/>
              </p:cNvSpPr>
              <p:nvPr/>
            </p:nvSpPr>
            <p:spPr>
              <a:xfrm>
                <a:off x="3816365" y="3401279"/>
                <a:ext cx="4096800" cy="461665"/>
              </a:xfrm>
              <a:prstGeom prst="rect">
                <a:avLst/>
              </a:prstGeom>
              <a:blipFill>
                <a:blip r:embed="rId6"/>
                <a:stretch>
                  <a:fillRect l="-2232"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D9BC109-DDA0-40C0-AE15-DCF2A144417F}"/>
                  </a:ext>
                </a:extLst>
              </p:cNvPr>
              <p:cNvSpPr txBox="1"/>
              <p:nvPr/>
            </p:nvSpPr>
            <p:spPr>
              <a:xfrm>
                <a:off x="7689239" y="3424520"/>
                <a:ext cx="2491452" cy="442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rPr>
                          </m:ctrlPr>
                        </m:accPr>
                        <m:e>
                          <m:r>
                            <a:rPr lang="en-US" altLang="zh-CN" sz="2800" b="0" i="1" smtClean="0">
                              <a:latin typeface="Cambria Math" panose="02040503050406030204" pitchFamily="18" charset="0"/>
                            </a:rPr>
                            <m:t>𝑋</m:t>
                          </m:r>
                        </m:e>
                      </m:acc>
                      <m:r>
                        <a:rPr lang="en-US" altLang="zh-CN" sz="2800" b="0" i="1" smtClean="0">
                          <a:latin typeface="Cambria Math" panose="02040503050406030204" pitchFamily="18" charset="0"/>
                        </a:rPr>
                        <m:t>=</m:t>
                      </m:r>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𝑔</m:t>
                          </m:r>
                        </m:e>
                      </m:acc>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𝑍</m:t>
                      </m:r>
                      <m:r>
                        <a:rPr lang="en-US" altLang="zh-CN" sz="2800" b="0" i="1" smtClean="0">
                          <a:latin typeface="Cambria Math" panose="02040503050406030204" pitchFamily="18" charset="0"/>
                        </a:rPr>
                        <m:t>)</m:t>
                      </m:r>
                    </m:oMath>
                  </m:oMathPara>
                </a14:m>
                <a:endParaRPr lang="zh-CN" altLang="en-US" sz="2800" dirty="0"/>
              </a:p>
            </p:txBody>
          </p:sp>
        </mc:Choice>
        <mc:Fallback xmlns="">
          <p:sp>
            <p:nvSpPr>
              <p:cNvPr id="11" name="文本框 10">
                <a:extLst>
                  <a:ext uri="{FF2B5EF4-FFF2-40B4-BE49-F238E27FC236}">
                    <a16:creationId xmlns:a16="http://schemas.microsoft.com/office/drawing/2014/main" id="{CD9BC109-DDA0-40C0-AE15-DCF2A144417F}"/>
                  </a:ext>
                </a:extLst>
              </p:cNvPr>
              <p:cNvSpPr txBox="1">
                <a:spLocks noRot="1" noChangeAspect="1" noMove="1" noResize="1" noEditPoints="1" noAdjustHandles="1" noChangeArrowheads="1" noChangeShapeType="1" noTextEdit="1"/>
              </p:cNvSpPr>
              <p:nvPr/>
            </p:nvSpPr>
            <p:spPr>
              <a:xfrm>
                <a:off x="7689239" y="3424520"/>
                <a:ext cx="2491452" cy="44242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439203D-82B8-42AD-9776-09A8F040092D}"/>
                  </a:ext>
                </a:extLst>
              </p:cNvPr>
              <p:cNvSpPr txBox="1"/>
              <p:nvPr/>
            </p:nvSpPr>
            <p:spPr>
              <a:xfrm>
                <a:off x="3816365" y="3903245"/>
                <a:ext cx="4737600" cy="471539"/>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Second Stage: regressing </a:t>
                </a:r>
                <a14:m>
                  <m:oMath xmlns:m="http://schemas.openxmlformats.org/officeDocument/2006/math">
                    <m:r>
                      <a:rPr lang="en-US" altLang="zh-CN" sz="2400" b="0" i="1" smtClean="0">
                        <a:latin typeface="Cambria Math" panose="02040503050406030204" pitchFamily="18" charset="0"/>
                      </a:rPr>
                      <m:t>𝑌</m:t>
                    </m:r>
                  </m:oMath>
                </a14:m>
                <a:r>
                  <a:rPr lang="en-US" altLang="zh-CN" sz="2400" dirty="0">
                    <a:latin typeface="Times New Roman" panose="02020603050405020304" pitchFamily="18" charset="0"/>
                    <a:cs typeface="Times New Roman" panose="02020603050405020304" pitchFamily="18" charset="0"/>
                  </a:rPr>
                  <a:t> on </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𝑋</m:t>
                        </m:r>
                      </m:e>
                    </m:acc>
                  </m:oMath>
                </a14:m>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9439203D-82B8-42AD-9776-09A8F040092D}"/>
                  </a:ext>
                </a:extLst>
              </p:cNvPr>
              <p:cNvSpPr txBox="1">
                <a:spLocks noRot="1" noChangeAspect="1" noMove="1" noResize="1" noEditPoints="1" noAdjustHandles="1" noChangeArrowheads="1" noChangeShapeType="1" noTextEdit="1"/>
              </p:cNvSpPr>
              <p:nvPr/>
            </p:nvSpPr>
            <p:spPr>
              <a:xfrm>
                <a:off x="3816365" y="3903245"/>
                <a:ext cx="4737600" cy="471539"/>
              </a:xfrm>
              <a:prstGeom prst="rect">
                <a:avLst/>
              </a:prstGeom>
              <a:blipFill>
                <a:blip r:embed="rId8"/>
                <a:stretch>
                  <a:fillRect l="-1931" t="-7692" b="-28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B7C5674-BD17-4772-B155-8AB27F1D7D4F}"/>
                  </a:ext>
                </a:extLst>
              </p:cNvPr>
              <p:cNvSpPr txBox="1"/>
              <p:nvPr/>
            </p:nvSpPr>
            <p:spPr>
              <a:xfrm>
                <a:off x="8172113" y="3918743"/>
                <a:ext cx="1525704" cy="4551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rPr>
                          </m:ctrlPr>
                        </m:accPr>
                        <m:e>
                          <m:r>
                            <a:rPr lang="en-US" altLang="zh-CN" sz="2800" b="0" i="1" smtClean="0">
                              <a:latin typeface="Cambria Math" panose="02040503050406030204" pitchFamily="18" charset="0"/>
                            </a:rPr>
                            <m:t>𝑌</m:t>
                          </m:r>
                        </m:e>
                      </m:acc>
                      <m:r>
                        <a:rPr lang="en-US" altLang="zh-CN" sz="2800" b="0" i="1" smtClean="0">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b="0" i="1" smtClean="0">
                              <a:latin typeface="Cambria Math" panose="02040503050406030204" pitchFamily="18" charset="0"/>
                            </a:rPr>
                            <m:t>𝑓</m:t>
                          </m:r>
                        </m:e>
                      </m:acc>
                      <m:r>
                        <a:rPr lang="en-US" altLang="zh-CN" sz="2800" i="1">
                          <a:latin typeface="Cambria Math" panose="02040503050406030204" pitchFamily="18" charset="0"/>
                        </a:rPr>
                        <m:t>(</m:t>
                      </m:r>
                      <m:acc>
                        <m:accPr>
                          <m:chr m:val="̂"/>
                          <m:ctrlPr>
                            <a:rPr lang="zh-CN" altLang="en-US" sz="2800" i="1">
                              <a:latin typeface="Cambria Math" panose="02040503050406030204" pitchFamily="18" charset="0"/>
                            </a:rPr>
                          </m:ctrlPr>
                        </m:accPr>
                        <m:e>
                          <m:r>
                            <a:rPr lang="en-US" altLang="zh-CN" sz="2800" i="1">
                              <a:latin typeface="Cambria Math" panose="02040503050406030204" pitchFamily="18" charset="0"/>
                            </a:rPr>
                            <m:t>𝑋</m:t>
                          </m:r>
                        </m:e>
                      </m:acc>
                      <m:r>
                        <a:rPr lang="en-US" altLang="zh-CN" sz="2800" i="1">
                          <a:latin typeface="Cambria Math" panose="02040503050406030204" pitchFamily="18" charset="0"/>
                        </a:rPr>
                        <m:t>)</m:t>
                      </m:r>
                    </m:oMath>
                  </m:oMathPara>
                </a14:m>
                <a:endParaRPr lang="zh-CN" altLang="en-US" sz="2800" dirty="0"/>
              </a:p>
            </p:txBody>
          </p:sp>
        </mc:Choice>
        <mc:Fallback xmlns="">
          <p:sp>
            <p:nvSpPr>
              <p:cNvPr id="13" name="文本框 12">
                <a:extLst>
                  <a:ext uri="{FF2B5EF4-FFF2-40B4-BE49-F238E27FC236}">
                    <a16:creationId xmlns:a16="http://schemas.microsoft.com/office/drawing/2014/main" id="{2B7C5674-BD17-4772-B155-8AB27F1D7D4F}"/>
                  </a:ext>
                </a:extLst>
              </p:cNvPr>
              <p:cNvSpPr txBox="1">
                <a:spLocks noRot="1" noChangeAspect="1" noMove="1" noResize="1" noEditPoints="1" noAdjustHandles="1" noChangeArrowheads="1" noChangeShapeType="1" noTextEdit="1"/>
              </p:cNvSpPr>
              <p:nvPr/>
            </p:nvSpPr>
            <p:spPr>
              <a:xfrm>
                <a:off x="8172113" y="3918743"/>
                <a:ext cx="1525704" cy="455125"/>
              </a:xfrm>
              <a:prstGeom prst="rect">
                <a:avLst/>
              </a:prstGeom>
              <a:blipFill>
                <a:blip r:embed="rId9"/>
                <a:stretch>
                  <a:fillRect/>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1A80FEE9-4AA8-482B-8E1C-1638D7322345}"/>
              </a:ext>
            </a:extLst>
          </p:cNvPr>
          <p:cNvSpPr/>
          <p:nvPr/>
        </p:nvSpPr>
        <p:spPr>
          <a:xfrm>
            <a:off x="8246685" y="5048629"/>
            <a:ext cx="3859078" cy="1441342"/>
          </a:xfrm>
          <a:prstGeom prst="rect">
            <a:avLst/>
          </a:prstGeom>
          <a:no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rPr>
              <a:t>But these methods require a pre-defined IV and find a valid IV is very hard.</a:t>
            </a:r>
            <a:endParaRPr lang="zh-CN" altLang="en-US" sz="2400" dirty="0">
              <a:solidFill>
                <a:srgbClr val="FF0000"/>
              </a:solidFill>
            </a:endParaRPr>
          </a:p>
        </p:txBody>
      </p:sp>
    </p:spTree>
    <p:extLst>
      <p:ext uri="{BB962C8B-B14F-4D97-AF65-F5344CB8AC3E}">
        <p14:creationId xmlns:p14="http://schemas.microsoft.com/office/powerpoint/2010/main" val="341266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888AC-20A9-4AB2-9C68-A10F54303586}"/>
              </a:ext>
            </a:extLst>
          </p:cNvPr>
          <p:cNvSpPr>
            <a:spLocks noGrp="1"/>
          </p:cNvSpPr>
          <p:nvPr>
            <p:ph type="title"/>
          </p:nvPr>
        </p:nvSpPr>
        <p:spPr/>
        <p:txBody>
          <a:bodyPr>
            <a:normAutofit fontScale="90000"/>
          </a:bodyPr>
          <a:lstStyle/>
          <a:p>
            <a:r>
              <a:rPr lang="en-US" altLang="zh-CN" sz="4000"/>
              <a:t>AutoIV: Counterfactual Learning with Unobserved Confounders</a:t>
            </a:r>
            <a:r>
              <a:rPr lang="zh-CN" altLang="en-US" sz="4000"/>
              <a:t> </a:t>
            </a:r>
            <a:r>
              <a:rPr lang="en-US" altLang="zh-CN" sz="4000"/>
              <a:t>via Automatically generating IVs</a:t>
            </a:r>
            <a:endParaRPr lang="zh-CN" altLang="en-US" dirty="0"/>
          </a:p>
        </p:txBody>
      </p:sp>
      <p:sp>
        <p:nvSpPr>
          <p:cNvPr id="4" name="灯片编号占位符 3">
            <a:extLst>
              <a:ext uri="{FF2B5EF4-FFF2-40B4-BE49-F238E27FC236}">
                <a16:creationId xmlns:a16="http://schemas.microsoft.com/office/drawing/2014/main" id="{DBA15FA5-48AB-4F6A-820E-F96B848CC1A7}"/>
              </a:ext>
            </a:extLst>
          </p:cNvPr>
          <p:cNvSpPr>
            <a:spLocks noGrp="1"/>
          </p:cNvSpPr>
          <p:nvPr>
            <p:ph type="sldNum" sz="quarter" idx="12"/>
          </p:nvPr>
        </p:nvSpPr>
        <p:spPr/>
        <p:txBody>
          <a:bodyPr/>
          <a:lstStyle/>
          <a:p>
            <a:fld id="{0CFEC368-1D7A-4F81-ABF6-AE0E36BAF64C}" type="slidenum">
              <a:rPr lang="en-US" smtClean="0"/>
              <a:pPr/>
              <a:t>24</a:t>
            </a:fld>
            <a:endParaRPr lang="en-US"/>
          </a:p>
        </p:txBody>
      </p:sp>
      <p:pic>
        <p:nvPicPr>
          <p:cNvPr id="5" name="图片 4" descr="图片包含 游戏机, 钟表, 物体&#10;&#10;描述已自动生成">
            <a:extLst>
              <a:ext uri="{FF2B5EF4-FFF2-40B4-BE49-F238E27FC236}">
                <a16:creationId xmlns:a16="http://schemas.microsoft.com/office/drawing/2014/main" id="{A584B60C-F1BC-49BD-B5CB-31F740BA7F5E}"/>
              </a:ext>
            </a:extLst>
          </p:cNvPr>
          <p:cNvPicPr>
            <a:picLocks noChangeAspect="1"/>
          </p:cNvPicPr>
          <p:nvPr/>
        </p:nvPicPr>
        <p:blipFill>
          <a:blip r:embed="rId3"/>
          <a:stretch>
            <a:fillRect/>
          </a:stretch>
        </p:blipFill>
        <p:spPr>
          <a:xfrm>
            <a:off x="1884260" y="2042955"/>
            <a:ext cx="2006250" cy="1786631"/>
          </a:xfrm>
          <a:prstGeom prst="rect">
            <a:avLst/>
          </a:prstGeom>
        </p:spPr>
      </p:pic>
      <p:pic>
        <p:nvPicPr>
          <p:cNvPr id="6" name="图片 5" descr="图片包含 游戏机, 钟表&#10;&#10;描述已自动生成">
            <a:extLst>
              <a:ext uri="{FF2B5EF4-FFF2-40B4-BE49-F238E27FC236}">
                <a16:creationId xmlns:a16="http://schemas.microsoft.com/office/drawing/2014/main" id="{435810AB-B8F9-484E-B6D8-0BD771D6E65E}"/>
              </a:ext>
            </a:extLst>
          </p:cNvPr>
          <p:cNvPicPr>
            <a:picLocks noChangeAspect="1"/>
          </p:cNvPicPr>
          <p:nvPr/>
        </p:nvPicPr>
        <p:blipFill>
          <a:blip r:embed="rId4"/>
          <a:stretch>
            <a:fillRect/>
          </a:stretch>
        </p:blipFill>
        <p:spPr>
          <a:xfrm>
            <a:off x="6100613" y="1607322"/>
            <a:ext cx="3773566" cy="2317429"/>
          </a:xfrm>
          <a:prstGeom prst="rect">
            <a:avLst/>
          </a:prstGeom>
        </p:spPr>
      </p:pic>
      <p:sp>
        <p:nvSpPr>
          <p:cNvPr id="7" name="箭头: 右 6">
            <a:extLst>
              <a:ext uri="{FF2B5EF4-FFF2-40B4-BE49-F238E27FC236}">
                <a16:creationId xmlns:a16="http://schemas.microsoft.com/office/drawing/2014/main" id="{609B51CF-225D-40B7-AF16-A0420C325F8D}"/>
              </a:ext>
            </a:extLst>
          </p:cNvPr>
          <p:cNvSpPr/>
          <p:nvPr/>
        </p:nvSpPr>
        <p:spPr>
          <a:xfrm>
            <a:off x="4577355" y="3132118"/>
            <a:ext cx="1203905" cy="3461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物体, 游戏机, 钟表&#10;&#10;描述已自动生成">
            <a:extLst>
              <a:ext uri="{FF2B5EF4-FFF2-40B4-BE49-F238E27FC236}">
                <a16:creationId xmlns:a16="http://schemas.microsoft.com/office/drawing/2014/main" id="{FF77A625-B423-454D-B928-52B16AA15AF6}"/>
              </a:ext>
            </a:extLst>
          </p:cNvPr>
          <p:cNvPicPr>
            <a:picLocks noChangeAspect="1"/>
          </p:cNvPicPr>
          <p:nvPr/>
        </p:nvPicPr>
        <p:blipFill>
          <a:blip r:embed="rId5"/>
          <a:stretch>
            <a:fillRect/>
          </a:stretch>
        </p:blipFill>
        <p:spPr>
          <a:xfrm>
            <a:off x="4192238" y="1890845"/>
            <a:ext cx="1908375" cy="1045425"/>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66B4CCE-9708-4570-B1E8-375D3F310E0D}"/>
                  </a:ext>
                </a:extLst>
              </p:cNvPr>
              <p:cNvSpPr txBox="1"/>
              <p:nvPr/>
            </p:nvSpPr>
            <p:spPr>
              <a:xfrm>
                <a:off x="1365860" y="4314316"/>
                <a:ext cx="5318400" cy="156966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Conditions of IV</a:t>
                </a: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Relevance: </a:t>
                </a:r>
                <a14:m>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𝑇</m:t>
                    </m:r>
                    <m:r>
                      <a:rPr lang="en-US" altLang="zh-CN" sz="2400" b="0" i="1" smtClean="0">
                        <a:latin typeface="Cambria Math" panose="02040503050406030204" pitchFamily="18" charset="0"/>
                        <a:ea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Exclusion: </a:t>
                </a:r>
                <a14:m>
                  <m:oMath xmlns:m="http://schemas.openxmlformats.org/officeDocument/2006/math">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𝑌</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𝑇</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𝐶</m:t>
                    </m:r>
                    <m:r>
                      <a:rPr lang="en-US" altLang="zh-CN" sz="2400" b="0" i="1" smtClean="0">
                        <a:latin typeface="Cambria Math" panose="02040503050406030204" pitchFamily="18" charset="0"/>
                        <a:ea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Unconfounded: </a:t>
                </a:r>
                <a14:m>
                  <m:oMath xmlns:m="http://schemas.openxmlformats.org/officeDocument/2006/math">
                    <m:r>
                      <a:rPr lang="en-US" altLang="zh-CN" sz="2400" b="0" i="1" smtClean="0">
                        <a:latin typeface="Cambria Math" panose="02040503050406030204" pitchFamily="18" charset="0"/>
                      </a:rPr>
                      <m:t>𝑍</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𝐶</m:t>
                    </m:r>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E66B4CCE-9708-4570-B1E8-375D3F310E0D}"/>
                  </a:ext>
                </a:extLst>
              </p:cNvPr>
              <p:cNvSpPr txBox="1">
                <a:spLocks noRot="1" noChangeAspect="1" noMove="1" noResize="1" noEditPoints="1" noAdjustHandles="1" noChangeArrowheads="1" noChangeShapeType="1" noTextEdit="1"/>
              </p:cNvSpPr>
              <p:nvPr/>
            </p:nvSpPr>
            <p:spPr>
              <a:xfrm>
                <a:off x="1365860" y="4314316"/>
                <a:ext cx="5318400" cy="1569660"/>
              </a:xfrm>
              <a:prstGeom prst="rect">
                <a:avLst/>
              </a:prstGeom>
              <a:blipFill>
                <a:blip r:embed="rId6"/>
                <a:stretch>
                  <a:fillRect l="-1720" t="-3113" b="-8171"/>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0F05C09-BAAF-4C08-B1DC-DB34F2B98708}"/>
              </a:ext>
            </a:extLst>
          </p:cNvPr>
          <p:cNvSpPr txBox="1"/>
          <p:nvPr/>
        </p:nvSpPr>
        <p:spPr>
          <a:xfrm>
            <a:off x="7537977" y="4679910"/>
            <a:ext cx="3214341" cy="830997"/>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Mutual Information</a:t>
            </a:r>
          </a:p>
          <a:p>
            <a:r>
              <a:rPr lang="en-US" altLang="zh-CN" sz="2400" dirty="0">
                <a:latin typeface="Times New Roman" panose="02020603050405020304" pitchFamily="18" charset="0"/>
                <a:cs typeface="Times New Roman" panose="02020603050405020304" pitchFamily="18" charset="0"/>
              </a:rPr>
              <a:t>Representation Learning</a:t>
            </a:r>
            <a:endParaRPr lang="zh-CN" altLang="en-US" sz="2400" dirty="0">
              <a:latin typeface="Times New Roman" panose="02020603050405020304" pitchFamily="18" charset="0"/>
              <a:cs typeface="Times New Roman" panose="02020603050405020304" pitchFamily="18" charset="0"/>
            </a:endParaRPr>
          </a:p>
        </p:txBody>
      </p:sp>
      <p:sp>
        <p:nvSpPr>
          <p:cNvPr id="11" name="箭头: 右 10">
            <a:extLst>
              <a:ext uri="{FF2B5EF4-FFF2-40B4-BE49-F238E27FC236}">
                <a16:creationId xmlns:a16="http://schemas.microsoft.com/office/drawing/2014/main" id="{2D24121E-6339-493B-9699-A208730AE90F}"/>
              </a:ext>
            </a:extLst>
          </p:cNvPr>
          <p:cNvSpPr/>
          <p:nvPr/>
        </p:nvSpPr>
        <p:spPr>
          <a:xfrm rot="10800000">
            <a:off x="6684260" y="4888020"/>
            <a:ext cx="330797" cy="41477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CF7BB1D-DA76-42B1-AF04-198170F72393}"/>
              </a:ext>
            </a:extLst>
          </p:cNvPr>
          <p:cNvSpPr txBox="1"/>
          <p:nvPr/>
        </p:nvSpPr>
        <p:spPr>
          <a:xfrm>
            <a:off x="1437860" y="6173503"/>
            <a:ext cx="8508319" cy="584775"/>
          </a:xfrm>
          <a:prstGeom prst="rect">
            <a:avLst/>
          </a:prstGeom>
          <a:noFill/>
        </p:spPr>
        <p:txBody>
          <a:bodyPr wrap="square">
            <a:spAutoFit/>
          </a:bodyPr>
          <a:lstStyle/>
          <a:p>
            <a:r>
              <a:rPr lang="en-US" altLang="zh-CN" sz="1600" b="0" i="0" dirty="0">
                <a:solidFill>
                  <a:srgbClr val="222222"/>
                </a:solidFill>
                <a:effectLst/>
                <a:latin typeface="Arial" panose="020B0604020202020204" pitchFamily="34" charset="0"/>
              </a:rPr>
              <a:t>Yuan J, Wu A, </a:t>
            </a:r>
            <a:r>
              <a:rPr lang="en-US" altLang="zh-CN" sz="1600" b="0" i="0" dirty="0" err="1">
                <a:solidFill>
                  <a:srgbClr val="222222"/>
                </a:solidFill>
                <a:effectLst/>
                <a:latin typeface="Arial" panose="020B0604020202020204" pitchFamily="34" charset="0"/>
              </a:rPr>
              <a:t>Kuang</a:t>
            </a:r>
            <a:r>
              <a:rPr lang="en-US" altLang="zh-CN" sz="1600" b="0" i="0" dirty="0">
                <a:solidFill>
                  <a:srgbClr val="222222"/>
                </a:solidFill>
                <a:effectLst/>
                <a:latin typeface="Arial" panose="020B0604020202020204" pitchFamily="34" charset="0"/>
              </a:rPr>
              <a:t> K, et al. Auto IV: Counterfactual Prediction via Automatic Instrumental Variable Decomposition[J]. </a:t>
            </a:r>
            <a:r>
              <a:rPr lang="en-US" altLang="zh-CN" sz="1600" b="0" i="0" dirty="0" err="1">
                <a:solidFill>
                  <a:srgbClr val="222222"/>
                </a:solidFill>
                <a:effectLst/>
                <a:latin typeface="Arial" panose="020B0604020202020204" pitchFamily="34" charset="0"/>
              </a:rPr>
              <a:t>arXiv</a:t>
            </a:r>
            <a:r>
              <a:rPr lang="en-US" altLang="zh-CN" sz="1600" b="0" i="0" dirty="0">
                <a:solidFill>
                  <a:srgbClr val="222222"/>
                </a:solidFill>
                <a:effectLst/>
                <a:latin typeface="Arial" panose="020B0604020202020204" pitchFamily="34" charset="0"/>
              </a:rPr>
              <a:t> preprint arXiv:2107.05884, 2021.</a:t>
            </a:r>
            <a:endParaRPr lang="zh-CN" altLang="en-US" sz="1600" dirty="0"/>
          </a:p>
        </p:txBody>
      </p:sp>
    </p:spTree>
    <p:extLst>
      <p:ext uri="{BB962C8B-B14F-4D97-AF65-F5344CB8AC3E}">
        <p14:creationId xmlns:p14="http://schemas.microsoft.com/office/powerpoint/2010/main" val="362366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888AC-20A9-4AB2-9C68-A10F54303586}"/>
              </a:ext>
            </a:extLst>
          </p:cNvPr>
          <p:cNvSpPr>
            <a:spLocks noGrp="1"/>
          </p:cNvSpPr>
          <p:nvPr>
            <p:ph type="title"/>
          </p:nvPr>
        </p:nvSpPr>
        <p:spPr/>
        <p:txBody>
          <a:bodyPr>
            <a:normAutofit fontScale="90000"/>
          </a:bodyPr>
          <a:lstStyle/>
          <a:p>
            <a:r>
              <a:rPr lang="en-US" altLang="zh-CN" sz="4000" dirty="0" err="1"/>
              <a:t>AutoIV</a:t>
            </a:r>
            <a:r>
              <a:rPr lang="en-US" altLang="zh-CN" sz="4000" dirty="0"/>
              <a:t>: Counterfactual Learning with Unobserved Confounders</a:t>
            </a:r>
            <a:r>
              <a:rPr lang="zh-CN" altLang="en-US" sz="4000" dirty="0"/>
              <a:t> </a:t>
            </a:r>
            <a:r>
              <a:rPr lang="en-US" altLang="zh-CN" sz="4000" dirty="0"/>
              <a:t>via Automatically generating IVs</a:t>
            </a:r>
            <a:endParaRPr lang="zh-CN" altLang="en-US" dirty="0"/>
          </a:p>
        </p:txBody>
      </p:sp>
      <p:sp>
        <p:nvSpPr>
          <p:cNvPr id="4" name="灯片编号占位符 3">
            <a:extLst>
              <a:ext uri="{FF2B5EF4-FFF2-40B4-BE49-F238E27FC236}">
                <a16:creationId xmlns:a16="http://schemas.microsoft.com/office/drawing/2014/main" id="{DBA15FA5-48AB-4F6A-820E-F96B848CC1A7}"/>
              </a:ext>
            </a:extLst>
          </p:cNvPr>
          <p:cNvSpPr>
            <a:spLocks noGrp="1"/>
          </p:cNvSpPr>
          <p:nvPr>
            <p:ph type="sldNum" sz="quarter" idx="12"/>
          </p:nvPr>
        </p:nvSpPr>
        <p:spPr/>
        <p:txBody>
          <a:bodyPr/>
          <a:lstStyle/>
          <a:p>
            <a:fld id="{0CFEC368-1D7A-4F81-ABF6-AE0E36BAF64C}" type="slidenum">
              <a:rPr lang="en-US" smtClean="0"/>
              <a:pPr/>
              <a:t>25</a:t>
            </a:fld>
            <a:endParaRPr lang="en-US"/>
          </a:p>
        </p:txBody>
      </p:sp>
      <p:pic>
        <p:nvPicPr>
          <p:cNvPr id="14" name="图片 13" descr="图表, 折线图&#10;&#10;描述已自动生成">
            <a:extLst>
              <a:ext uri="{FF2B5EF4-FFF2-40B4-BE49-F238E27FC236}">
                <a16:creationId xmlns:a16="http://schemas.microsoft.com/office/drawing/2014/main" id="{6CBE46D2-401E-45C7-93F9-DA905D5DE589}"/>
              </a:ext>
            </a:extLst>
          </p:cNvPr>
          <p:cNvPicPr>
            <a:picLocks noChangeAspect="1"/>
          </p:cNvPicPr>
          <p:nvPr/>
        </p:nvPicPr>
        <p:blipFill>
          <a:blip r:embed="rId3"/>
          <a:stretch>
            <a:fillRect/>
          </a:stretch>
        </p:blipFill>
        <p:spPr>
          <a:xfrm>
            <a:off x="3849825" y="1780555"/>
            <a:ext cx="6385552" cy="4368195"/>
          </a:xfrm>
          <a:prstGeom prst="rect">
            <a:avLst/>
          </a:prstGeom>
        </p:spPr>
      </p:pic>
      <p:pic>
        <p:nvPicPr>
          <p:cNvPr id="15" name="图片 14" descr="图片包含 游戏机, 钟表&#10;&#10;描述已自动生成">
            <a:extLst>
              <a:ext uri="{FF2B5EF4-FFF2-40B4-BE49-F238E27FC236}">
                <a16:creationId xmlns:a16="http://schemas.microsoft.com/office/drawing/2014/main" id="{D6C45F8C-7B62-4C19-B5F2-D92C52BD6353}"/>
              </a:ext>
            </a:extLst>
          </p:cNvPr>
          <p:cNvPicPr>
            <a:picLocks noChangeAspect="1"/>
          </p:cNvPicPr>
          <p:nvPr/>
        </p:nvPicPr>
        <p:blipFill>
          <a:blip r:embed="rId4"/>
          <a:stretch>
            <a:fillRect/>
          </a:stretch>
        </p:blipFill>
        <p:spPr>
          <a:xfrm>
            <a:off x="1478546" y="4547362"/>
            <a:ext cx="2235887" cy="1373107"/>
          </a:xfrm>
          <a:prstGeom prst="rect">
            <a:avLst/>
          </a:prstGeom>
        </p:spPr>
      </p:pic>
      <p:pic>
        <p:nvPicPr>
          <p:cNvPr id="16" name="图片 15" descr="图片包含 游戏机, 钟表, 物体&#10;&#10;描述已自动生成">
            <a:extLst>
              <a:ext uri="{FF2B5EF4-FFF2-40B4-BE49-F238E27FC236}">
                <a16:creationId xmlns:a16="http://schemas.microsoft.com/office/drawing/2014/main" id="{EDC3763A-61A5-4839-A433-691023BF5BC0}"/>
              </a:ext>
            </a:extLst>
          </p:cNvPr>
          <p:cNvPicPr>
            <a:picLocks noChangeAspect="1"/>
          </p:cNvPicPr>
          <p:nvPr/>
        </p:nvPicPr>
        <p:blipFill>
          <a:blip r:embed="rId5"/>
          <a:stretch>
            <a:fillRect/>
          </a:stretch>
        </p:blipFill>
        <p:spPr>
          <a:xfrm>
            <a:off x="1926917" y="2058852"/>
            <a:ext cx="1339147" cy="1192554"/>
          </a:xfrm>
          <a:prstGeom prst="rect">
            <a:avLst/>
          </a:prstGeom>
        </p:spPr>
      </p:pic>
      <p:sp>
        <p:nvSpPr>
          <p:cNvPr id="17" name="箭头: 右 16">
            <a:extLst>
              <a:ext uri="{FF2B5EF4-FFF2-40B4-BE49-F238E27FC236}">
                <a16:creationId xmlns:a16="http://schemas.microsoft.com/office/drawing/2014/main" id="{EA759F16-56E4-4A4E-BD06-E17A00F95862}"/>
              </a:ext>
            </a:extLst>
          </p:cNvPr>
          <p:cNvSpPr/>
          <p:nvPr/>
        </p:nvSpPr>
        <p:spPr>
          <a:xfrm rot="5400000">
            <a:off x="2239257" y="3757179"/>
            <a:ext cx="714463" cy="28441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FE7AEFC5-629E-478E-916D-704B1C33EA7B}"/>
              </a:ext>
            </a:extLst>
          </p:cNvPr>
          <p:cNvSpPr txBox="1"/>
          <p:nvPr/>
        </p:nvSpPr>
        <p:spPr>
          <a:xfrm>
            <a:off x="1815548" y="6200007"/>
            <a:ext cx="8508319" cy="584775"/>
          </a:xfrm>
          <a:prstGeom prst="rect">
            <a:avLst/>
          </a:prstGeom>
          <a:noFill/>
        </p:spPr>
        <p:txBody>
          <a:bodyPr wrap="square">
            <a:spAutoFit/>
          </a:bodyPr>
          <a:lstStyle/>
          <a:p>
            <a:r>
              <a:rPr lang="en-US" altLang="zh-CN" sz="1600" b="0" i="0" dirty="0">
                <a:solidFill>
                  <a:srgbClr val="222222"/>
                </a:solidFill>
                <a:effectLst/>
                <a:latin typeface="Arial" panose="020B0604020202020204" pitchFamily="34" charset="0"/>
              </a:rPr>
              <a:t>Yuan J, Wu A, </a:t>
            </a:r>
            <a:r>
              <a:rPr lang="en-US" altLang="zh-CN" sz="1600" b="0" i="0" dirty="0" err="1">
                <a:solidFill>
                  <a:srgbClr val="222222"/>
                </a:solidFill>
                <a:effectLst/>
                <a:latin typeface="Arial" panose="020B0604020202020204" pitchFamily="34" charset="0"/>
              </a:rPr>
              <a:t>Kuang</a:t>
            </a:r>
            <a:r>
              <a:rPr lang="en-US" altLang="zh-CN" sz="1600" b="0" i="0" dirty="0">
                <a:solidFill>
                  <a:srgbClr val="222222"/>
                </a:solidFill>
                <a:effectLst/>
                <a:latin typeface="Arial" panose="020B0604020202020204" pitchFamily="34" charset="0"/>
              </a:rPr>
              <a:t> K, et al. Auto IV: Counterfactual Prediction via Automatic Instrumental Variable Decomposition[J]. </a:t>
            </a:r>
            <a:r>
              <a:rPr lang="en-US" altLang="zh-CN" sz="1600" b="0" i="0" dirty="0" err="1">
                <a:solidFill>
                  <a:srgbClr val="222222"/>
                </a:solidFill>
                <a:effectLst/>
                <a:latin typeface="Arial" panose="020B0604020202020204" pitchFamily="34" charset="0"/>
              </a:rPr>
              <a:t>arXiv</a:t>
            </a:r>
            <a:r>
              <a:rPr lang="en-US" altLang="zh-CN" sz="1600" b="0" i="0" dirty="0">
                <a:solidFill>
                  <a:srgbClr val="222222"/>
                </a:solidFill>
                <a:effectLst/>
                <a:latin typeface="Arial" panose="020B0604020202020204" pitchFamily="34" charset="0"/>
              </a:rPr>
              <a:t> preprint arXiv:2107.05884, 2021.</a:t>
            </a:r>
            <a:endParaRPr lang="zh-CN" altLang="en-US" sz="1600" dirty="0"/>
          </a:p>
        </p:txBody>
      </p:sp>
    </p:spTree>
    <p:extLst>
      <p:ext uri="{BB962C8B-B14F-4D97-AF65-F5344CB8AC3E}">
        <p14:creationId xmlns:p14="http://schemas.microsoft.com/office/powerpoint/2010/main" val="3950026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New</a:t>
            </a:r>
            <a:r>
              <a:rPr lang="zh-CN" altLang="en-US" dirty="0"/>
              <a:t> </a:t>
            </a:r>
            <a:r>
              <a:rPr lang="en-US" altLang="zh-CN" dirty="0"/>
              <a:t>challenges</a:t>
            </a:r>
            <a:r>
              <a:rPr lang="zh-CN" altLang="en-US" dirty="0"/>
              <a:t> </a:t>
            </a:r>
            <a:r>
              <a:rPr lang="en-US" altLang="zh-CN" dirty="0"/>
              <a:t>in</a:t>
            </a:r>
            <a:r>
              <a:rPr lang="zh-CN" altLang="en-US" dirty="0"/>
              <a:t> </a:t>
            </a:r>
            <a:r>
              <a:rPr lang="en-US" altLang="zh-CN" dirty="0"/>
              <a:t>Big</a:t>
            </a:r>
            <a:r>
              <a:rPr lang="zh-CN" altLang="en-US" dirty="0"/>
              <a:t> </a:t>
            </a:r>
            <a:r>
              <a:rPr lang="en-US" altLang="zh-CN" dirty="0"/>
              <a:t>Data</a:t>
            </a:r>
            <a:r>
              <a:rPr lang="zh-CN" altLang="en-US" dirty="0"/>
              <a:t> </a:t>
            </a:r>
            <a:r>
              <a:rPr lang="en-US" altLang="zh-CN" dirty="0"/>
              <a:t>era</a:t>
            </a:r>
            <a:endParaRPr lang="en-US" dirty="0"/>
          </a:p>
        </p:txBody>
      </p:sp>
      <p:sp>
        <p:nvSpPr>
          <p:cNvPr id="3" name="Content Placeholder 2"/>
          <p:cNvSpPr>
            <a:spLocks noGrp="1"/>
          </p:cNvSpPr>
          <p:nvPr>
            <p:ph idx="1"/>
          </p:nvPr>
        </p:nvSpPr>
        <p:spPr>
          <a:xfrm>
            <a:off x="609600" y="1600200"/>
            <a:ext cx="10972800" cy="5099180"/>
          </a:xfrm>
        </p:spPr>
        <p:txBody>
          <a:bodyPr>
            <a:normAutofit lnSpcReduction="10000"/>
          </a:bodyPr>
          <a:lstStyle/>
          <a:p>
            <a:r>
              <a:rPr lang="en-US" sz="3600" dirty="0">
                <a:solidFill>
                  <a:srgbClr val="FF0000"/>
                </a:solidFill>
                <a:latin typeface="Times New Roman" panose="02020603050405020304" pitchFamily="18" charset="0"/>
                <a:cs typeface="Times New Roman" panose="02020603050405020304" pitchFamily="18" charset="0"/>
              </a:rPr>
              <a:t>Automatically separate confounders</a:t>
            </a:r>
          </a:p>
          <a:p>
            <a:pPr lvl="1"/>
            <a:r>
              <a:rPr lang="en-US" sz="3200" dirty="0">
                <a:latin typeface="Times New Roman" panose="02020603050405020304" pitchFamily="18" charset="0"/>
                <a:cs typeface="Times New Roman" panose="02020603050405020304" pitchFamily="18" charset="0"/>
              </a:rPr>
              <a:t>Not all observed variables are confounders</a:t>
            </a:r>
          </a:p>
          <a:p>
            <a:pPr lvl="1"/>
            <a:r>
              <a:rPr lang="en-US" sz="3200" dirty="0">
                <a:solidFill>
                  <a:srgbClr val="AC29E7"/>
                </a:solidFill>
                <a:latin typeface="Times New Roman" panose="02020603050405020304" pitchFamily="18" charset="0"/>
                <a:cs typeface="Times New Roman" panose="02020603050405020304" pitchFamily="18" charset="0"/>
              </a:rPr>
              <a:t>Data-Driven Variables Decomposition (D</a:t>
            </a:r>
            <a:r>
              <a:rPr lang="en-US" sz="3200" baseline="30000" dirty="0">
                <a:solidFill>
                  <a:srgbClr val="AC29E7"/>
                </a:solidFill>
                <a:latin typeface="Times New Roman" panose="02020603050405020304" pitchFamily="18" charset="0"/>
                <a:cs typeface="Times New Roman" panose="02020603050405020304" pitchFamily="18" charset="0"/>
              </a:rPr>
              <a:t>2</a:t>
            </a:r>
            <a:r>
              <a:rPr lang="en-US" sz="3200" dirty="0">
                <a:solidFill>
                  <a:srgbClr val="AC29E7"/>
                </a:solidFill>
                <a:latin typeface="Times New Roman" panose="02020603050405020304" pitchFamily="18" charset="0"/>
                <a:cs typeface="Times New Roman" panose="02020603050405020304" pitchFamily="18" charset="0"/>
              </a:rPr>
              <a:t>VD)</a:t>
            </a:r>
          </a:p>
          <a:p>
            <a:r>
              <a:rPr lang="en-US" altLang="zh-CN" sz="3600" dirty="0">
                <a:solidFill>
                  <a:srgbClr val="FF0000"/>
                </a:solidFill>
                <a:latin typeface="Times New Roman" panose="02020603050405020304" pitchFamily="18" charset="0"/>
                <a:cs typeface="Times New Roman" panose="02020603050405020304" pitchFamily="18" charset="0"/>
              </a:rPr>
              <a:t>Remove unobserved confounding bias</a:t>
            </a:r>
          </a:p>
          <a:p>
            <a:pPr lvl="1"/>
            <a:r>
              <a:rPr lang="en-US" altLang="zh-CN" sz="3200" dirty="0">
                <a:latin typeface="Times New Roman" panose="02020603050405020304" pitchFamily="18" charset="0"/>
                <a:cs typeface="Times New Roman" panose="02020603050405020304" pitchFamily="18" charset="0"/>
              </a:rPr>
              <a:t>Not all confounders are observed</a:t>
            </a:r>
          </a:p>
          <a:p>
            <a:pPr lvl="1"/>
            <a:r>
              <a:rPr lang="en-US" altLang="zh-CN" sz="3200" dirty="0">
                <a:solidFill>
                  <a:srgbClr val="AC29E7"/>
                </a:solidFill>
                <a:latin typeface="Times New Roman" panose="02020603050405020304" pitchFamily="18" charset="0"/>
                <a:cs typeface="Times New Roman" panose="02020603050405020304" pitchFamily="18" charset="0"/>
              </a:rPr>
              <a:t>Automatic Instrumental Variable Decomposition (</a:t>
            </a:r>
            <a:r>
              <a:rPr lang="en-US" altLang="zh-CN" sz="3200" dirty="0" err="1">
                <a:solidFill>
                  <a:srgbClr val="AC29E7"/>
                </a:solidFill>
                <a:latin typeface="Times New Roman" panose="02020603050405020304" pitchFamily="18" charset="0"/>
                <a:cs typeface="Times New Roman" panose="02020603050405020304" pitchFamily="18" charset="0"/>
              </a:rPr>
              <a:t>AutoIV</a:t>
            </a:r>
            <a:r>
              <a:rPr lang="en-US" altLang="zh-CN" sz="3200" dirty="0">
                <a:solidFill>
                  <a:srgbClr val="AC29E7"/>
                </a:solidFill>
                <a:latin typeface="Times New Roman" panose="02020603050405020304" pitchFamily="18" charset="0"/>
                <a:cs typeface="Times New Roman" panose="02020603050405020304" pitchFamily="18" charset="0"/>
              </a:rPr>
              <a:t>)</a:t>
            </a:r>
            <a:endParaRPr lang="en-US" sz="3200" dirty="0">
              <a:solidFill>
                <a:srgbClr val="AC29E7"/>
              </a:solidFill>
              <a:latin typeface="Times New Roman" panose="02020603050405020304" pitchFamily="18" charset="0"/>
              <a:cs typeface="Times New Roman" panose="02020603050405020304" pitchFamily="18" charset="0"/>
            </a:endParaRPr>
          </a:p>
          <a:p>
            <a:r>
              <a:rPr lang="en-US" altLang="zh-CN" sz="3600" dirty="0">
                <a:solidFill>
                  <a:srgbClr val="FF0000"/>
                </a:solidFill>
                <a:latin typeface="Times New Roman" panose="02020603050405020304" pitchFamily="18" charset="0"/>
                <a:cs typeface="Times New Roman" panose="02020603050405020304" pitchFamily="18" charset="0"/>
              </a:rPr>
              <a:t>Continuous treatment effect estimation</a:t>
            </a:r>
            <a:endParaRPr lang="en-US" sz="3600" dirty="0">
              <a:solidFill>
                <a:srgbClr val="FF0000"/>
              </a:solidFill>
              <a:latin typeface="Times New Roman" panose="02020603050405020304" pitchFamily="18" charset="0"/>
              <a:cs typeface="Times New Roman" panose="02020603050405020304" pitchFamily="18" charset="0"/>
            </a:endParaRPr>
          </a:p>
          <a:p>
            <a:pPr lvl="1"/>
            <a:r>
              <a:rPr lang="en-US" sz="3200" dirty="0">
                <a:latin typeface="Times New Roman" panose="02020603050405020304" pitchFamily="18" charset="0"/>
                <a:cs typeface="Times New Roman" panose="02020603050405020304" pitchFamily="18" charset="0"/>
              </a:rPr>
              <a:t>Treatment variables are not always binary</a:t>
            </a:r>
          </a:p>
          <a:p>
            <a:pPr lvl="1"/>
            <a:r>
              <a:rPr lang="en-US" sz="3200" dirty="0">
                <a:solidFill>
                  <a:srgbClr val="AC29E7"/>
                </a:solidFill>
                <a:latin typeface="Times New Roman" panose="02020603050405020304" pitchFamily="18" charset="0"/>
                <a:cs typeface="Times New Roman" panose="02020603050405020304" pitchFamily="18" charset="0"/>
              </a:rPr>
              <a:t>Generative Adversarial De-confounding (GAD)</a:t>
            </a:r>
          </a:p>
        </p:txBody>
      </p:sp>
      <p:sp>
        <p:nvSpPr>
          <p:cNvPr id="4" name="Slide Number Placeholder 3"/>
          <p:cNvSpPr>
            <a:spLocks noGrp="1"/>
          </p:cNvSpPr>
          <p:nvPr>
            <p:ph type="sldNum" sz="quarter" idx="12"/>
          </p:nvPr>
        </p:nvSpPr>
        <p:spPr/>
        <p:txBody>
          <a:bodyPr/>
          <a:lstStyle/>
          <a:p>
            <a:fld id="{0CFEC368-1D7A-4F81-ABF6-AE0E36BAF64C}" type="slidenum">
              <a:rPr lang="en-US" smtClean="0"/>
              <a:pPr/>
              <a:t>26</a:t>
            </a:fld>
            <a:endParaRPr lang="en-US"/>
          </a:p>
        </p:txBody>
      </p:sp>
      <p:sp>
        <p:nvSpPr>
          <p:cNvPr id="6" name="矩形 5">
            <a:extLst>
              <a:ext uri="{FF2B5EF4-FFF2-40B4-BE49-F238E27FC236}">
                <a16:creationId xmlns:a16="http://schemas.microsoft.com/office/drawing/2014/main" id="{B3A6B36E-9210-4809-B617-4802105998ED}"/>
              </a:ext>
            </a:extLst>
          </p:cNvPr>
          <p:cNvSpPr/>
          <p:nvPr/>
        </p:nvSpPr>
        <p:spPr>
          <a:xfrm>
            <a:off x="543339" y="1661490"/>
            <a:ext cx="10648121" cy="3221935"/>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3077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C2F96-1524-4301-979D-081FD7751AB1}"/>
              </a:ext>
            </a:extLst>
          </p:cNvPr>
          <p:cNvSpPr>
            <a:spLocks noGrp="1"/>
          </p:cNvSpPr>
          <p:nvPr>
            <p:ph type="title"/>
          </p:nvPr>
        </p:nvSpPr>
        <p:spPr/>
        <p:txBody>
          <a:bodyPr/>
          <a:lstStyle/>
          <a:p>
            <a:r>
              <a:rPr lang="en-US" altLang="zh-CN" dirty="0"/>
              <a:t>Continuous Treatment Effect Estimation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1CED63F-8F43-44BE-AC34-3331EFB9DEE9}"/>
                  </a:ext>
                </a:extLst>
              </p:cNvPr>
              <p:cNvSpPr>
                <a:spLocks noGrp="1"/>
              </p:cNvSpPr>
              <p:nvPr>
                <p:ph idx="1"/>
              </p:nvPr>
            </p:nvSpPr>
            <p:spPr>
              <a:xfrm>
                <a:off x="7300800" y="1600200"/>
                <a:ext cx="4521600" cy="4876800"/>
              </a:xfrm>
            </p:spPr>
            <p:txBody>
              <a:bodyPr>
                <a:normAutofit/>
              </a:bodyPr>
              <a:lstStyle/>
              <a:p>
                <a:r>
                  <a:rPr lang="en-US" altLang="zh-CN" sz="2800" dirty="0"/>
                  <a:t>Binary Treatment</a:t>
                </a:r>
              </a:p>
              <a:p>
                <a:pPr lvl="1"/>
                <a:r>
                  <a:rPr lang="en-US" altLang="zh-CN" sz="2400" dirty="0"/>
                  <a:t>T=0 or T=1</a:t>
                </a:r>
              </a:p>
              <a:p>
                <a:pPr lvl="1"/>
                <a14:m>
                  <m:oMath xmlns:m="http://schemas.openxmlformats.org/officeDocument/2006/math">
                    <m:r>
                      <a:rPr lang="en-US" altLang="zh-CN" sz="2400" b="0" i="1" smtClean="0">
                        <a:latin typeface="Cambria Math" panose="02040503050406030204" pitchFamily="18" charset="0"/>
                      </a:rPr>
                      <m:t>𝑇</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𝑋</m:t>
                    </m:r>
                  </m:oMath>
                </a14:m>
                <a:r>
                  <a:rPr lang="en-US" altLang="zh-CN" sz="2400" dirty="0"/>
                  <a:t>: confounder balancing</a:t>
                </a:r>
              </a:p>
              <a:p>
                <a:r>
                  <a:rPr lang="en-US" altLang="zh-CN" sz="2800" dirty="0"/>
                  <a:t>Multi-valued Treatment</a:t>
                </a:r>
              </a:p>
              <a:p>
                <a:pPr lvl="1"/>
                <a:r>
                  <a:rPr lang="en-US" altLang="zh-CN" sz="2400" dirty="0"/>
                  <a:t>T=0,1,2,…</a:t>
                </a:r>
              </a:p>
              <a:p>
                <a:pPr lvl="1"/>
                <a14:m>
                  <m:oMath xmlns:m="http://schemas.openxmlformats.org/officeDocument/2006/math">
                    <m:r>
                      <a:rPr lang="en-US" altLang="zh-CN" sz="2400" b="0" i="1" smtClean="0">
                        <a:latin typeface="Cambria Math" panose="02040503050406030204" pitchFamily="18" charset="0"/>
                      </a:rPr>
                      <m:t>𝑇</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𝑋</m:t>
                    </m:r>
                  </m:oMath>
                </a14:m>
                <a:r>
                  <a:rPr lang="en-US" altLang="zh-CN" sz="2400" dirty="0"/>
                  <a:t>: confounder balancing</a:t>
                </a:r>
              </a:p>
              <a:p>
                <a:pPr lvl="1"/>
                <a:endParaRPr lang="en-US" altLang="zh-CN" sz="2400" dirty="0"/>
              </a:p>
              <a:p>
                <a:r>
                  <a:rPr lang="en-US" altLang="zh-CN" sz="2800" dirty="0"/>
                  <a:t>Continuous Treatment</a:t>
                </a:r>
              </a:p>
              <a:p>
                <a:pPr lvl="1"/>
                <a:r>
                  <a:rPr lang="en-US" altLang="zh-CN" sz="2400" dirty="0">
                    <a:solidFill>
                      <a:srgbClr val="FF0000"/>
                    </a:solidFill>
                  </a:rPr>
                  <a:t>How to make </a:t>
                </a:r>
                <a14:m>
                  <m:oMath xmlns:m="http://schemas.openxmlformats.org/officeDocument/2006/math">
                    <m:r>
                      <a:rPr lang="en-US" altLang="zh-CN" sz="2400" b="0" i="1" smtClean="0">
                        <a:solidFill>
                          <a:srgbClr val="FF0000"/>
                        </a:solidFill>
                        <a:latin typeface="Cambria Math" panose="02040503050406030204" pitchFamily="18" charset="0"/>
                      </a:rPr>
                      <m:t>𝑇</m:t>
                    </m:r>
                    <m:r>
                      <a:rPr lang="en-US" altLang="zh-CN" sz="2400" b="0" i="1" smtClean="0">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𝑋</m:t>
                    </m:r>
                  </m:oMath>
                </a14:m>
                <a:r>
                  <a:rPr lang="en-US" altLang="zh-CN" sz="2400" dirty="0">
                    <a:solidFill>
                      <a:srgbClr val="FF0000"/>
                    </a:solidFill>
                  </a:rPr>
                  <a:t> ?</a:t>
                </a:r>
              </a:p>
              <a:p>
                <a:endParaRPr lang="en-US" altLang="zh-CN" sz="2800" dirty="0"/>
              </a:p>
            </p:txBody>
          </p:sp>
        </mc:Choice>
        <mc:Fallback xmlns="">
          <p:sp>
            <p:nvSpPr>
              <p:cNvPr id="3" name="内容占位符 2">
                <a:extLst>
                  <a:ext uri="{FF2B5EF4-FFF2-40B4-BE49-F238E27FC236}">
                    <a16:creationId xmlns:a16="http://schemas.microsoft.com/office/drawing/2014/main" id="{81CED63F-8F43-44BE-AC34-3331EFB9DEE9}"/>
                  </a:ext>
                </a:extLst>
              </p:cNvPr>
              <p:cNvSpPr>
                <a:spLocks noGrp="1" noRot="1" noChangeAspect="1" noMove="1" noResize="1" noEditPoints="1" noAdjustHandles="1" noChangeArrowheads="1" noChangeShapeType="1" noTextEdit="1"/>
              </p:cNvSpPr>
              <p:nvPr>
                <p:ph idx="1"/>
              </p:nvPr>
            </p:nvSpPr>
            <p:spPr>
              <a:xfrm>
                <a:off x="7300800" y="1600200"/>
                <a:ext cx="4521600" cy="4876800"/>
              </a:xfrm>
              <a:blipFill>
                <a:blip r:embed="rId2"/>
                <a:stretch>
                  <a:fillRect l="-1889" t="-1375" r="-175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F5F1C10-0113-43A1-B832-4D7AA70A0D10}"/>
              </a:ext>
            </a:extLst>
          </p:cNvPr>
          <p:cNvSpPr>
            <a:spLocks noGrp="1"/>
          </p:cNvSpPr>
          <p:nvPr>
            <p:ph type="sldNum" sz="quarter" idx="12"/>
          </p:nvPr>
        </p:nvSpPr>
        <p:spPr/>
        <p:txBody>
          <a:bodyPr/>
          <a:lstStyle/>
          <a:p>
            <a:fld id="{0CFEC368-1D7A-4F81-ABF6-AE0E36BAF64C}" type="slidenum">
              <a:rPr lang="en-US" smtClean="0"/>
              <a:pPr/>
              <a:t>27</a:t>
            </a:fld>
            <a:endParaRPr lang="en-US"/>
          </a:p>
        </p:txBody>
      </p:sp>
      <p:pic>
        <p:nvPicPr>
          <p:cNvPr id="5" name="图片 4">
            <a:extLst>
              <a:ext uri="{FF2B5EF4-FFF2-40B4-BE49-F238E27FC236}">
                <a16:creationId xmlns:a16="http://schemas.microsoft.com/office/drawing/2014/main" id="{0318D603-20E6-4881-9DA4-A5160EC19F2F}"/>
              </a:ext>
            </a:extLst>
          </p:cNvPr>
          <p:cNvPicPr>
            <a:picLocks noChangeAspect="1"/>
          </p:cNvPicPr>
          <p:nvPr/>
        </p:nvPicPr>
        <p:blipFill>
          <a:blip r:embed="rId3"/>
          <a:stretch>
            <a:fillRect/>
          </a:stretch>
        </p:blipFill>
        <p:spPr>
          <a:xfrm>
            <a:off x="177600" y="2359425"/>
            <a:ext cx="6915150" cy="2847975"/>
          </a:xfrm>
          <a:prstGeom prst="rect">
            <a:avLst/>
          </a:prstGeom>
        </p:spPr>
      </p:pic>
      <p:sp>
        <p:nvSpPr>
          <p:cNvPr id="7" name="文本框 6">
            <a:extLst>
              <a:ext uri="{FF2B5EF4-FFF2-40B4-BE49-F238E27FC236}">
                <a16:creationId xmlns:a16="http://schemas.microsoft.com/office/drawing/2014/main" id="{8FF67082-A8F7-41A7-84AF-1F21E3C4C9BC}"/>
              </a:ext>
            </a:extLst>
          </p:cNvPr>
          <p:cNvSpPr txBox="1"/>
          <p:nvPr/>
        </p:nvSpPr>
        <p:spPr>
          <a:xfrm>
            <a:off x="1312200" y="6071735"/>
            <a:ext cx="9912600" cy="646331"/>
          </a:xfrm>
          <a:prstGeom prst="rect">
            <a:avLst/>
          </a:prstGeom>
          <a:noFill/>
        </p:spPr>
        <p:txBody>
          <a:bodyPr wrap="square">
            <a:spAutoFit/>
          </a:bodyPr>
          <a:lstStyle/>
          <a:p>
            <a:r>
              <a:rPr lang="en-US" altLang="zh-CN" sz="1800" dirty="0" err="1">
                <a:solidFill>
                  <a:srgbClr val="222222"/>
                </a:solidFill>
                <a:latin typeface="Arial" panose="020B0604020202020204" pitchFamily="34" charset="0"/>
              </a:rPr>
              <a:t>Kuang</a:t>
            </a:r>
            <a:r>
              <a:rPr lang="en-US" altLang="zh-CN" sz="1800" dirty="0">
                <a:solidFill>
                  <a:srgbClr val="222222"/>
                </a:solidFill>
                <a:latin typeface="Arial" panose="020B0604020202020204" pitchFamily="34" charset="0"/>
              </a:rPr>
              <a:t> K, Li Y, Li B, et al. Continuous Treatment Effect Estimation via Generative Adversarial De-confounding[J]//DMKD 2021.</a:t>
            </a:r>
            <a:endParaRPr lang="zh-CN" altLang="en-US" sz="1800" dirty="0"/>
          </a:p>
        </p:txBody>
      </p:sp>
    </p:spTree>
    <p:extLst>
      <p:ext uri="{BB962C8B-B14F-4D97-AF65-F5344CB8AC3E}">
        <p14:creationId xmlns:p14="http://schemas.microsoft.com/office/powerpoint/2010/main" val="761679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C2F96-1524-4301-979D-081FD7751AB1}"/>
              </a:ext>
            </a:extLst>
          </p:cNvPr>
          <p:cNvSpPr>
            <a:spLocks noGrp="1"/>
          </p:cNvSpPr>
          <p:nvPr>
            <p:ph type="title"/>
          </p:nvPr>
        </p:nvSpPr>
        <p:spPr/>
        <p:txBody>
          <a:bodyPr/>
          <a:lstStyle/>
          <a:p>
            <a:r>
              <a:rPr lang="en-US" altLang="zh-CN" dirty="0"/>
              <a:t>Continuous Treatment Effect Estimation</a:t>
            </a:r>
            <a:endParaRPr lang="zh-CN" altLang="en-US" dirty="0"/>
          </a:p>
        </p:txBody>
      </p:sp>
      <p:sp>
        <p:nvSpPr>
          <p:cNvPr id="4" name="灯片编号占位符 3">
            <a:extLst>
              <a:ext uri="{FF2B5EF4-FFF2-40B4-BE49-F238E27FC236}">
                <a16:creationId xmlns:a16="http://schemas.microsoft.com/office/drawing/2014/main" id="{4F5F1C10-0113-43A1-B832-4D7AA70A0D10}"/>
              </a:ext>
            </a:extLst>
          </p:cNvPr>
          <p:cNvSpPr>
            <a:spLocks noGrp="1"/>
          </p:cNvSpPr>
          <p:nvPr>
            <p:ph type="sldNum" sz="quarter" idx="12"/>
          </p:nvPr>
        </p:nvSpPr>
        <p:spPr/>
        <p:txBody>
          <a:bodyPr/>
          <a:lstStyle/>
          <a:p>
            <a:fld id="{0CFEC368-1D7A-4F81-ABF6-AE0E36BAF64C}" type="slidenum">
              <a:rPr lang="en-US" smtClean="0"/>
              <a:pPr/>
              <a:t>28</a:t>
            </a:fld>
            <a:endParaRPr lang="en-US"/>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71F8B7F0-A0A2-4B31-A58F-7F7B55C25CB1}"/>
                  </a:ext>
                </a:extLst>
              </p:cNvPr>
              <p:cNvSpPr>
                <a:spLocks noGrp="1"/>
              </p:cNvSpPr>
              <p:nvPr>
                <p:ph idx="1"/>
              </p:nvPr>
            </p:nvSpPr>
            <p:spPr/>
            <p:txBody>
              <a:bodyPr>
                <a:normAutofit/>
              </a:bodyPr>
              <a:lstStyle/>
              <a:p>
                <a:r>
                  <a:rPr lang="en-US" altLang="zh-CN" sz="3200" dirty="0"/>
                  <a:t>Our goal: </a:t>
                </a:r>
                <a14:m>
                  <m:oMath xmlns:m="http://schemas.openxmlformats.org/officeDocument/2006/math">
                    <m:r>
                      <a:rPr lang="en-US" altLang="zh-CN" sz="3200" b="0" i="1" smtClean="0">
                        <a:solidFill>
                          <a:srgbClr val="FF0000"/>
                        </a:solidFill>
                        <a:latin typeface="Cambria Math" panose="02040503050406030204" pitchFamily="18" charset="0"/>
                      </a:rPr>
                      <m:t>𝑇</m:t>
                    </m:r>
                    <m:r>
                      <a:rPr lang="en-US" altLang="zh-CN" sz="3200" b="0" i="1" smtClean="0">
                        <a:solidFill>
                          <a:srgbClr val="FF0000"/>
                        </a:solidFill>
                        <a:latin typeface="Cambria Math" panose="02040503050406030204" pitchFamily="18" charset="0"/>
                        <a:ea typeface="Cambria Math" panose="02040503050406030204" pitchFamily="18" charset="0"/>
                      </a:rPr>
                      <m:t>⊥</m:t>
                    </m:r>
                    <m:r>
                      <a:rPr lang="en-US" altLang="zh-CN" sz="3200" b="0" i="1" smtClean="0">
                        <a:solidFill>
                          <a:srgbClr val="FF0000"/>
                        </a:solidFill>
                        <a:latin typeface="Cambria Math" panose="02040503050406030204" pitchFamily="18" charset="0"/>
                        <a:ea typeface="Cambria Math" panose="02040503050406030204" pitchFamily="18" charset="0"/>
                      </a:rPr>
                      <m:t>𝑋</m:t>
                    </m:r>
                  </m:oMath>
                </a14:m>
                <a:endParaRPr lang="en-US" altLang="zh-CN" sz="3200" dirty="0">
                  <a:solidFill>
                    <a:srgbClr val="FF0000"/>
                  </a:solidFill>
                </a:endParaRPr>
              </a:p>
              <a:p>
                <a:r>
                  <a:rPr lang="en-US" altLang="zh-CN" sz="3200" dirty="0">
                    <a:solidFill>
                      <a:srgbClr val="60208F"/>
                    </a:solidFill>
                  </a:rPr>
                  <a:t>Variable randomly shuffle </a:t>
                </a:r>
                <a:r>
                  <a:rPr lang="en-US" altLang="zh-CN" sz="3200" dirty="0"/>
                  <a:t>to</a:t>
                </a:r>
                <a:r>
                  <a:rPr lang="zh-CN" altLang="en-US" sz="3200" dirty="0"/>
                  <a:t> </a:t>
                </a:r>
                <a:r>
                  <a:rPr lang="en-US" altLang="zh-CN" sz="3200" dirty="0"/>
                  <a:t>achieve</a:t>
                </a:r>
                <a:r>
                  <a:rPr lang="zh-CN" altLang="en-US" sz="3200" dirty="0"/>
                  <a:t> </a:t>
                </a:r>
                <a:r>
                  <a:rPr lang="en-US" altLang="zh-CN" sz="3200" dirty="0"/>
                  <a:t>independence</a:t>
                </a:r>
              </a:p>
              <a:p>
                <a:endParaRPr lang="zh-CN" altLang="en-US" sz="3200" dirty="0"/>
              </a:p>
            </p:txBody>
          </p:sp>
        </mc:Choice>
        <mc:Fallback xmlns="">
          <p:sp>
            <p:nvSpPr>
              <p:cNvPr id="7" name="内容占位符 6">
                <a:extLst>
                  <a:ext uri="{FF2B5EF4-FFF2-40B4-BE49-F238E27FC236}">
                    <a16:creationId xmlns:a16="http://schemas.microsoft.com/office/drawing/2014/main" id="{71F8B7F0-A0A2-4B31-A58F-7F7B55C25CB1}"/>
                  </a:ext>
                </a:extLst>
              </p:cNvPr>
              <p:cNvSpPr>
                <a:spLocks noGrp="1" noRot="1" noChangeAspect="1" noMove="1" noResize="1" noEditPoints="1" noAdjustHandles="1" noChangeArrowheads="1" noChangeShapeType="1" noTextEdit="1"/>
              </p:cNvSpPr>
              <p:nvPr>
                <p:ph idx="1"/>
              </p:nvPr>
            </p:nvSpPr>
            <p:spPr>
              <a:blipFill>
                <a:blip r:embed="rId3"/>
                <a:stretch>
                  <a:fillRect l="-944" t="-162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5D21E5EE-B37B-4E6B-80D0-4E67B1AFE6E6}"/>
              </a:ext>
            </a:extLst>
          </p:cNvPr>
          <p:cNvPicPr>
            <a:picLocks noChangeAspect="1"/>
          </p:cNvPicPr>
          <p:nvPr/>
        </p:nvPicPr>
        <p:blipFill>
          <a:blip r:embed="rId4"/>
          <a:stretch>
            <a:fillRect/>
          </a:stretch>
        </p:blipFill>
        <p:spPr>
          <a:xfrm>
            <a:off x="714226" y="3225928"/>
            <a:ext cx="4660170" cy="2842945"/>
          </a:xfrm>
          <a:prstGeom prst="rect">
            <a:avLst/>
          </a:prstGeom>
        </p:spPr>
      </p:pic>
      <p:sp>
        <p:nvSpPr>
          <p:cNvPr id="17" name="文本框 16">
            <a:extLst>
              <a:ext uri="{FF2B5EF4-FFF2-40B4-BE49-F238E27FC236}">
                <a16:creationId xmlns:a16="http://schemas.microsoft.com/office/drawing/2014/main" id="{FFFC5A67-2BD2-44A7-9601-5100817B4BBB}"/>
              </a:ext>
            </a:extLst>
          </p:cNvPr>
          <p:cNvSpPr txBox="1"/>
          <p:nvPr/>
        </p:nvSpPr>
        <p:spPr>
          <a:xfrm>
            <a:off x="1312200" y="6071735"/>
            <a:ext cx="9912600" cy="646331"/>
          </a:xfrm>
          <a:prstGeom prst="rect">
            <a:avLst/>
          </a:prstGeom>
          <a:noFill/>
        </p:spPr>
        <p:txBody>
          <a:bodyPr wrap="square">
            <a:spAutoFit/>
          </a:bodyPr>
          <a:lstStyle/>
          <a:p>
            <a:r>
              <a:rPr lang="en-US" altLang="zh-CN" sz="1800" dirty="0" err="1">
                <a:solidFill>
                  <a:srgbClr val="222222"/>
                </a:solidFill>
                <a:latin typeface="Arial" panose="020B0604020202020204" pitchFamily="34" charset="0"/>
              </a:rPr>
              <a:t>Kuang</a:t>
            </a:r>
            <a:r>
              <a:rPr lang="en-US" altLang="zh-CN" sz="1800" dirty="0">
                <a:solidFill>
                  <a:srgbClr val="222222"/>
                </a:solidFill>
                <a:latin typeface="Arial" panose="020B0604020202020204" pitchFamily="34" charset="0"/>
              </a:rPr>
              <a:t> K, Li Y, Li B, et al. Continuous Treatment Effect Estimation via Generative Adversarial De-confounding[J]//DMKD 2021.</a:t>
            </a:r>
            <a:endParaRPr lang="zh-CN" altLang="en-US" sz="1800" dirty="0"/>
          </a:p>
        </p:txBody>
      </p:sp>
      <p:grpSp>
        <p:nvGrpSpPr>
          <p:cNvPr id="6" name="组合 5">
            <a:extLst>
              <a:ext uri="{FF2B5EF4-FFF2-40B4-BE49-F238E27FC236}">
                <a16:creationId xmlns:a16="http://schemas.microsoft.com/office/drawing/2014/main" id="{9B4D1773-3402-4C97-8D19-3A61526781DB}"/>
              </a:ext>
            </a:extLst>
          </p:cNvPr>
          <p:cNvGrpSpPr/>
          <p:nvPr/>
        </p:nvGrpSpPr>
        <p:grpSpPr>
          <a:xfrm>
            <a:off x="3163675" y="3202783"/>
            <a:ext cx="8760969" cy="1671633"/>
            <a:chOff x="3163675" y="3202783"/>
            <a:chExt cx="8760969" cy="1671633"/>
          </a:xfrm>
        </p:grpSpPr>
        <p:pic>
          <p:nvPicPr>
            <p:cNvPr id="15" name="图片 14">
              <a:extLst>
                <a:ext uri="{FF2B5EF4-FFF2-40B4-BE49-F238E27FC236}">
                  <a16:creationId xmlns:a16="http://schemas.microsoft.com/office/drawing/2014/main" id="{1B5E913F-0C86-45AC-894A-23F8E48840BB}"/>
                </a:ext>
              </a:extLst>
            </p:cNvPr>
            <p:cNvPicPr>
              <a:picLocks noChangeAspect="1"/>
            </p:cNvPicPr>
            <p:nvPr/>
          </p:nvPicPr>
          <p:blipFill>
            <a:blip r:embed="rId5"/>
            <a:stretch>
              <a:fillRect/>
            </a:stretch>
          </p:blipFill>
          <p:spPr>
            <a:xfrm>
              <a:off x="3163675" y="3202783"/>
              <a:ext cx="8760969" cy="1671633"/>
            </a:xfrm>
            <a:prstGeom prst="rect">
              <a:avLst/>
            </a:prstGeom>
          </p:spPr>
        </p:pic>
        <p:pic>
          <p:nvPicPr>
            <p:cNvPr id="5" name="图片 4">
              <a:extLst>
                <a:ext uri="{FF2B5EF4-FFF2-40B4-BE49-F238E27FC236}">
                  <a16:creationId xmlns:a16="http://schemas.microsoft.com/office/drawing/2014/main" id="{397A102E-A999-471F-9D91-C72A68714F93}"/>
                </a:ext>
              </a:extLst>
            </p:cNvPr>
            <p:cNvPicPr>
              <a:picLocks noChangeAspect="1"/>
            </p:cNvPicPr>
            <p:nvPr/>
          </p:nvPicPr>
          <p:blipFill>
            <a:blip r:embed="rId6"/>
            <a:stretch>
              <a:fillRect/>
            </a:stretch>
          </p:blipFill>
          <p:spPr>
            <a:xfrm>
              <a:off x="7575274" y="4099560"/>
              <a:ext cx="304451" cy="254351"/>
            </a:xfrm>
            <a:prstGeom prst="rect">
              <a:avLst/>
            </a:prstGeom>
          </p:spPr>
        </p:pic>
      </p:grpSp>
    </p:spTree>
    <p:extLst>
      <p:ext uri="{BB962C8B-B14F-4D97-AF65-F5344CB8AC3E}">
        <p14:creationId xmlns:p14="http://schemas.microsoft.com/office/powerpoint/2010/main" val="390645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C2F96-1524-4301-979D-081FD7751AB1}"/>
              </a:ext>
            </a:extLst>
          </p:cNvPr>
          <p:cNvSpPr>
            <a:spLocks noGrp="1"/>
          </p:cNvSpPr>
          <p:nvPr>
            <p:ph type="title"/>
          </p:nvPr>
        </p:nvSpPr>
        <p:spPr/>
        <p:txBody>
          <a:bodyPr/>
          <a:lstStyle/>
          <a:p>
            <a:r>
              <a:rPr lang="en-US" altLang="zh-CN" dirty="0"/>
              <a:t>Continuous Treatment Effect Estimation</a:t>
            </a:r>
            <a:endParaRPr lang="zh-CN" altLang="en-US" dirty="0"/>
          </a:p>
        </p:txBody>
      </p:sp>
      <p:sp>
        <p:nvSpPr>
          <p:cNvPr id="4" name="灯片编号占位符 3">
            <a:extLst>
              <a:ext uri="{FF2B5EF4-FFF2-40B4-BE49-F238E27FC236}">
                <a16:creationId xmlns:a16="http://schemas.microsoft.com/office/drawing/2014/main" id="{4F5F1C10-0113-43A1-B832-4D7AA70A0D10}"/>
              </a:ext>
            </a:extLst>
          </p:cNvPr>
          <p:cNvSpPr>
            <a:spLocks noGrp="1"/>
          </p:cNvSpPr>
          <p:nvPr>
            <p:ph type="sldNum" sz="quarter" idx="12"/>
          </p:nvPr>
        </p:nvSpPr>
        <p:spPr/>
        <p:txBody>
          <a:bodyPr/>
          <a:lstStyle/>
          <a:p>
            <a:fld id="{0CFEC368-1D7A-4F81-ABF6-AE0E36BAF64C}" type="slidenum">
              <a:rPr lang="en-US" smtClean="0"/>
              <a:pPr/>
              <a:t>29</a:t>
            </a:fld>
            <a:endParaRPr lang="en-US"/>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71F8B7F0-A0A2-4B31-A58F-7F7B55C25CB1}"/>
                  </a:ext>
                </a:extLst>
              </p:cNvPr>
              <p:cNvSpPr>
                <a:spLocks noGrp="1"/>
              </p:cNvSpPr>
              <p:nvPr>
                <p:ph idx="1"/>
              </p:nvPr>
            </p:nvSpPr>
            <p:spPr>
              <a:xfrm>
                <a:off x="609600" y="1600200"/>
                <a:ext cx="11472000" cy="5184058"/>
              </a:xfrm>
            </p:spPr>
            <p:txBody>
              <a:bodyPr>
                <a:normAutofit/>
              </a:bodyPr>
              <a:lstStyle/>
              <a:p>
                <a:r>
                  <a:rPr lang="en-US" altLang="zh-CN" sz="3200" dirty="0"/>
                  <a:t>Our goal: </a:t>
                </a:r>
                <a14:m>
                  <m:oMath xmlns:m="http://schemas.openxmlformats.org/officeDocument/2006/math">
                    <m:r>
                      <a:rPr lang="en-US" altLang="zh-CN" sz="3200" b="0" i="1" smtClean="0">
                        <a:solidFill>
                          <a:srgbClr val="FF0000"/>
                        </a:solidFill>
                        <a:latin typeface="Cambria Math" panose="02040503050406030204" pitchFamily="18" charset="0"/>
                      </a:rPr>
                      <m:t>𝑇</m:t>
                    </m:r>
                    <m:r>
                      <a:rPr lang="en-US" altLang="zh-CN" sz="3200" b="0" i="1" smtClean="0">
                        <a:solidFill>
                          <a:srgbClr val="FF0000"/>
                        </a:solidFill>
                        <a:latin typeface="Cambria Math" panose="02040503050406030204" pitchFamily="18" charset="0"/>
                        <a:ea typeface="Cambria Math" panose="02040503050406030204" pitchFamily="18" charset="0"/>
                      </a:rPr>
                      <m:t>⊥</m:t>
                    </m:r>
                    <m:r>
                      <a:rPr lang="en-US" altLang="zh-CN" sz="3200" b="0" i="1" smtClean="0">
                        <a:solidFill>
                          <a:srgbClr val="FF0000"/>
                        </a:solidFill>
                        <a:latin typeface="Cambria Math" panose="02040503050406030204" pitchFamily="18" charset="0"/>
                        <a:ea typeface="Cambria Math" panose="02040503050406030204" pitchFamily="18" charset="0"/>
                      </a:rPr>
                      <m:t>𝑋</m:t>
                    </m:r>
                  </m:oMath>
                </a14:m>
                <a:endParaRPr lang="en-US" altLang="zh-CN" sz="3200" dirty="0">
                  <a:solidFill>
                    <a:srgbClr val="FF0000"/>
                  </a:solidFill>
                </a:endParaRPr>
              </a:p>
              <a:p>
                <a:r>
                  <a:rPr lang="en-US" altLang="zh-CN" sz="3200" dirty="0">
                    <a:solidFill>
                      <a:srgbClr val="60208F"/>
                    </a:solidFill>
                  </a:rPr>
                  <a:t>“calibration”</a:t>
                </a:r>
                <a:r>
                  <a:rPr lang="zh-CN" altLang="en-US" sz="3200" dirty="0">
                    <a:solidFill>
                      <a:srgbClr val="60208F"/>
                    </a:solidFill>
                  </a:rPr>
                  <a:t> </a:t>
                </a:r>
                <a:r>
                  <a:rPr lang="en-US" altLang="zh-CN" sz="3200" dirty="0">
                    <a:solidFill>
                      <a:srgbClr val="60208F"/>
                    </a:solidFill>
                  </a:rPr>
                  <a:t>distribution generation</a:t>
                </a:r>
              </a:p>
              <a:p>
                <a:pPr lvl="1"/>
                <a:r>
                  <a:rPr lang="en-US" altLang="zh-CN" sz="2800" dirty="0"/>
                  <a:t>                                  on</a:t>
                </a:r>
                <a:r>
                  <a:rPr lang="zh-CN" altLang="en-US" sz="2800" dirty="0"/>
                  <a:t> </a:t>
                </a:r>
                <a:r>
                  <a:rPr lang="en-US" altLang="zh-CN" sz="2800" dirty="0"/>
                  <a:t>“calibration”, we have </a:t>
                </a:r>
                <a14:m>
                  <m:oMath xmlns:m="http://schemas.openxmlformats.org/officeDocument/2006/math">
                    <m:r>
                      <a:rPr lang="en-US" altLang="zh-CN" sz="2800" b="0" i="1" smtClean="0">
                        <a:solidFill>
                          <a:srgbClr val="FF0000"/>
                        </a:solidFill>
                        <a:latin typeface="Cambria Math" panose="02040503050406030204" pitchFamily="18" charset="0"/>
                      </a:rPr>
                      <m:t>𝑇</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𝑋</m:t>
                    </m:r>
                  </m:oMath>
                </a14:m>
                <a:endParaRPr lang="en-US" altLang="zh-CN" sz="2800" dirty="0"/>
              </a:p>
              <a:p>
                <a:r>
                  <a:rPr lang="en-US" altLang="zh-CN" sz="3200" dirty="0">
                    <a:solidFill>
                      <a:srgbClr val="60208F"/>
                    </a:solidFill>
                  </a:rPr>
                  <a:t>“calibration” distribution approximation</a:t>
                </a:r>
              </a:p>
              <a:p>
                <a:pPr lvl="1"/>
                <a:r>
                  <a:rPr lang="en-US" altLang="zh-CN" sz="2800" dirty="0"/>
                  <a:t>Observed distribution: </a:t>
                </a:r>
              </a:p>
              <a:p>
                <a:pPr lvl="1"/>
                <a:r>
                  <a:rPr lang="en-US" altLang="zh-CN" sz="2800" dirty="0"/>
                  <a:t>Learning </a:t>
                </a:r>
                <a:r>
                  <a:rPr lang="en-US" altLang="zh-CN" sz="2800" dirty="0">
                    <a:solidFill>
                      <a:srgbClr val="FF3232"/>
                    </a:solidFill>
                  </a:rPr>
                  <a:t>sample weights </a:t>
                </a:r>
                <a:r>
                  <a:rPr lang="en-US" altLang="zh-CN" sz="2800" dirty="0"/>
                  <a:t>for distribution approximation</a:t>
                </a:r>
              </a:p>
              <a:p>
                <a:pPr lvl="1"/>
                <a:endParaRPr lang="en-US" altLang="zh-CN" sz="2800" dirty="0"/>
              </a:p>
              <a:p>
                <a:pPr lvl="1"/>
                <a:endParaRPr lang="en-US" altLang="zh-CN" sz="1400" dirty="0"/>
              </a:p>
              <a:p>
                <a:pPr lvl="1"/>
                <a:endParaRPr lang="en-US" altLang="zh-CN" sz="1400" dirty="0"/>
              </a:p>
              <a:p>
                <a:pPr lvl="1"/>
                <a:endParaRPr lang="en-US" altLang="zh-CN" sz="1400" dirty="0"/>
              </a:p>
              <a:p>
                <a:pPr lvl="1"/>
                <a:r>
                  <a:rPr lang="en-US" altLang="zh-CN" sz="2800" dirty="0"/>
                  <a:t>Such that: </a:t>
                </a:r>
                <a14:m>
                  <m:oMath xmlns:m="http://schemas.openxmlformats.org/officeDocument/2006/math">
                    <m:r>
                      <a:rPr lang="en-US" altLang="zh-CN" sz="2800" b="0" i="1" dirty="0" smtClean="0">
                        <a:solidFill>
                          <a:srgbClr val="FF0000"/>
                        </a:solidFill>
                        <a:latin typeface="Cambria Math" panose="02040503050406030204" pitchFamily="18" charset="0"/>
                      </a:rPr>
                      <m:t>𝑊</m:t>
                    </m:r>
                    <m:r>
                      <a:rPr lang="en-US" altLang="zh-CN" sz="2800" b="0" i="1" dirty="0" smtClean="0">
                        <a:solidFill>
                          <a:srgbClr val="FF0000"/>
                        </a:solidFill>
                        <a:latin typeface="Cambria Math" panose="02040503050406030204" pitchFamily="18" charset="0"/>
                      </a:rPr>
                      <m:t> </m:t>
                    </m:r>
                    <m:r>
                      <a:rPr lang="en-US" altLang="zh-CN" sz="2800" b="0" i="1" smtClean="0">
                        <a:solidFill>
                          <a:srgbClr val="FF0000"/>
                        </a:solidFill>
                        <a:latin typeface="Cambria Math" panose="02040503050406030204" pitchFamily="18" charset="0"/>
                      </a:rPr>
                      <m:t>𝑇</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𝑊</m:t>
                    </m:r>
                    <m:r>
                      <a:rPr lang="en-US" altLang="zh-CN" sz="2800" b="0" i="1" smtClean="0">
                        <a:solidFill>
                          <a:srgbClr val="FF0000"/>
                        </a:solidFill>
                        <a:latin typeface="Cambria Math" panose="02040503050406030204" pitchFamily="18" charset="0"/>
                      </a:rPr>
                      <m:t> </m:t>
                    </m:r>
                    <m:r>
                      <a:rPr lang="en-US" altLang="zh-CN" sz="2800" b="0" i="1" smtClean="0">
                        <a:solidFill>
                          <a:srgbClr val="FF0000"/>
                        </a:solidFill>
                        <a:latin typeface="Cambria Math" panose="02040503050406030204" pitchFamily="18" charset="0"/>
                        <a:ea typeface="Cambria Math" panose="02040503050406030204" pitchFamily="18" charset="0"/>
                      </a:rPr>
                      <m:t>𝑋</m:t>
                    </m:r>
                  </m:oMath>
                </a14:m>
                <a:endParaRPr lang="en-US" altLang="zh-CN" sz="2800" dirty="0"/>
              </a:p>
            </p:txBody>
          </p:sp>
        </mc:Choice>
        <mc:Fallback xmlns="">
          <p:sp>
            <p:nvSpPr>
              <p:cNvPr id="7" name="内容占位符 6">
                <a:extLst>
                  <a:ext uri="{FF2B5EF4-FFF2-40B4-BE49-F238E27FC236}">
                    <a16:creationId xmlns:a16="http://schemas.microsoft.com/office/drawing/2014/main" id="{71F8B7F0-A0A2-4B31-A58F-7F7B55C25CB1}"/>
                  </a:ext>
                </a:extLst>
              </p:cNvPr>
              <p:cNvSpPr>
                <a:spLocks noGrp="1" noRot="1" noChangeAspect="1" noMove="1" noResize="1" noEditPoints="1" noAdjustHandles="1" noChangeArrowheads="1" noChangeShapeType="1" noTextEdit="1"/>
              </p:cNvSpPr>
              <p:nvPr>
                <p:ph idx="1"/>
              </p:nvPr>
            </p:nvSpPr>
            <p:spPr>
              <a:xfrm>
                <a:off x="609600" y="1600200"/>
                <a:ext cx="11472000" cy="5184058"/>
              </a:xfrm>
              <a:blipFill>
                <a:blip r:embed="rId3"/>
                <a:stretch>
                  <a:fillRect l="-903" t="-1529" b="-1176"/>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8B2CA72-C52B-4AE4-8FCC-8BF4155A5160}"/>
              </a:ext>
            </a:extLst>
          </p:cNvPr>
          <p:cNvPicPr>
            <a:picLocks noChangeAspect="1"/>
          </p:cNvPicPr>
          <p:nvPr/>
        </p:nvPicPr>
        <p:blipFill>
          <a:blip r:embed="rId4"/>
          <a:stretch>
            <a:fillRect/>
          </a:stretch>
        </p:blipFill>
        <p:spPr>
          <a:xfrm>
            <a:off x="1414031" y="2803815"/>
            <a:ext cx="2810755" cy="449943"/>
          </a:xfrm>
          <a:prstGeom prst="rect">
            <a:avLst/>
          </a:prstGeom>
        </p:spPr>
      </p:pic>
      <p:pic>
        <p:nvPicPr>
          <p:cNvPr id="15" name="图片 14">
            <a:extLst>
              <a:ext uri="{FF2B5EF4-FFF2-40B4-BE49-F238E27FC236}">
                <a16:creationId xmlns:a16="http://schemas.microsoft.com/office/drawing/2014/main" id="{3F0CCDA5-EF97-48EF-8B03-649B35AB5A43}"/>
              </a:ext>
            </a:extLst>
          </p:cNvPr>
          <p:cNvPicPr>
            <a:picLocks noChangeAspect="1"/>
          </p:cNvPicPr>
          <p:nvPr/>
        </p:nvPicPr>
        <p:blipFill>
          <a:blip r:embed="rId5"/>
          <a:stretch>
            <a:fillRect/>
          </a:stretch>
        </p:blipFill>
        <p:spPr>
          <a:xfrm>
            <a:off x="5049600" y="3869915"/>
            <a:ext cx="2592000" cy="454737"/>
          </a:xfrm>
          <a:prstGeom prst="rect">
            <a:avLst/>
          </a:prstGeom>
        </p:spPr>
      </p:pic>
      <p:pic>
        <p:nvPicPr>
          <p:cNvPr id="16" name="图片 15">
            <a:extLst>
              <a:ext uri="{FF2B5EF4-FFF2-40B4-BE49-F238E27FC236}">
                <a16:creationId xmlns:a16="http://schemas.microsoft.com/office/drawing/2014/main" id="{E6B04E6E-F96C-4708-BFF3-7AD2EB713C80}"/>
              </a:ext>
            </a:extLst>
          </p:cNvPr>
          <p:cNvPicPr>
            <a:picLocks noChangeAspect="1"/>
          </p:cNvPicPr>
          <p:nvPr/>
        </p:nvPicPr>
        <p:blipFill>
          <a:blip r:embed="rId5"/>
          <a:stretch>
            <a:fillRect/>
          </a:stretch>
        </p:blipFill>
        <p:spPr>
          <a:xfrm>
            <a:off x="2248684" y="5456902"/>
            <a:ext cx="2592000" cy="454737"/>
          </a:xfrm>
          <a:prstGeom prst="rect">
            <a:avLst/>
          </a:prstGeom>
        </p:spPr>
      </p:pic>
      <p:pic>
        <p:nvPicPr>
          <p:cNvPr id="20" name="图片 19">
            <a:extLst>
              <a:ext uri="{FF2B5EF4-FFF2-40B4-BE49-F238E27FC236}">
                <a16:creationId xmlns:a16="http://schemas.microsoft.com/office/drawing/2014/main" id="{A71BFC6D-B0EF-42A6-8405-12F6A3B2F44F}"/>
              </a:ext>
            </a:extLst>
          </p:cNvPr>
          <p:cNvPicPr>
            <a:picLocks noChangeAspect="1"/>
          </p:cNvPicPr>
          <p:nvPr/>
        </p:nvPicPr>
        <p:blipFill>
          <a:blip r:embed="rId4"/>
          <a:stretch>
            <a:fillRect/>
          </a:stretch>
        </p:blipFill>
        <p:spPr>
          <a:xfrm>
            <a:off x="7132561" y="5461696"/>
            <a:ext cx="2810755" cy="449943"/>
          </a:xfrm>
          <a:prstGeom prst="rect">
            <a:avLst/>
          </a:prstGeom>
        </p:spPr>
      </p:pic>
      <p:sp>
        <p:nvSpPr>
          <p:cNvPr id="21" name="箭头: 右 20">
            <a:extLst>
              <a:ext uri="{FF2B5EF4-FFF2-40B4-BE49-F238E27FC236}">
                <a16:creationId xmlns:a16="http://schemas.microsoft.com/office/drawing/2014/main" id="{551DD49C-5ACB-40B2-8979-E5B58C9729AA}"/>
              </a:ext>
            </a:extLst>
          </p:cNvPr>
          <p:cNvSpPr/>
          <p:nvPr/>
        </p:nvSpPr>
        <p:spPr>
          <a:xfrm>
            <a:off x="5059440" y="5530644"/>
            <a:ext cx="1938670" cy="287593"/>
          </a:xfrm>
          <a:prstGeom prst="rightArrow">
            <a:avLst/>
          </a:prstGeom>
          <a:solidFill>
            <a:srgbClr val="60208F"/>
          </a:solidFill>
          <a:ln>
            <a:solidFill>
              <a:srgbClr val="602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2A5038C-D24A-40FB-B89C-F806AD4F09AD}"/>
                  </a:ext>
                </a:extLst>
              </p:cNvPr>
              <p:cNvSpPr txBox="1"/>
              <p:nvPr/>
            </p:nvSpPr>
            <p:spPr>
              <a:xfrm>
                <a:off x="4138216" y="4957137"/>
                <a:ext cx="3781118" cy="461665"/>
              </a:xfrm>
              <a:prstGeom prst="rect">
                <a:avLst/>
              </a:prstGeom>
              <a:noFill/>
            </p:spPr>
            <p:txBody>
              <a:bodyPr wrap="square">
                <a:spAutoFit/>
              </a:bodyPr>
              <a:lstStyle/>
              <a:p>
                <a:pPr algn="ctr"/>
                <a:r>
                  <a:rPr lang="en-US" altLang="zh-CN" sz="2400" dirty="0">
                    <a:solidFill>
                      <a:srgbClr val="FF3232"/>
                    </a:solidFill>
                  </a:rPr>
                  <a:t>sample weights </a:t>
                </a:r>
                <a14:m>
                  <m:oMath xmlns:m="http://schemas.openxmlformats.org/officeDocument/2006/math">
                    <m:r>
                      <a:rPr lang="en-US" altLang="zh-CN" sz="2400" b="0" i="1" smtClean="0">
                        <a:solidFill>
                          <a:srgbClr val="FF0000"/>
                        </a:solidFill>
                        <a:latin typeface="Cambria Math" panose="02040503050406030204" pitchFamily="18" charset="0"/>
                      </a:rPr>
                      <m:t>𝑊</m:t>
                    </m:r>
                  </m:oMath>
                </a14:m>
                <a:endParaRPr lang="zh-CN" altLang="en-US" sz="2400" dirty="0"/>
              </a:p>
            </p:txBody>
          </p:sp>
        </mc:Choice>
        <mc:Fallback xmlns="">
          <p:sp>
            <p:nvSpPr>
              <p:cNvPr id="23" name="文本框 22">
                <a:extLst>
                  <a:ext uri="{FF2B5EF4-FFF2-40B4-BE49-F238E27FC236}">
                    <a16:creationId xmlns:a16="http://schemas.microsoft.com/office/drawing/2014/main" id="{42A5038C-D24A-40FB-B89C-F806AD4F09AD}"/>
                  </a:ext>
                </a:extLst>
              </p:cNvPr>
              <p:cNvSpPr txBox="1">
                <a:spLocks noRot="1" noChangeAspect="1" noMove="1" noResize="1" noEditPoints="1" noAdjustHandles="1" noChangeArrowheads="1" noChangeShapeType="1" noTextEdit="1"/>
              </p:cNvSpPr>
              <p:nvPr/>
            </p:nvSpPr>
            <p:spPr>
              <a:xfrm>
                <a:off x="4138216" y="4957137"/>
                <a:ext cx="3781118" cy="461665"/>
              </a:xfrm>
              <a:prstGeom prst="rect">
                <a:avLst/>
              </a:prstGeom>
              <a:blipFill>
                <a:blip r:embed="rId6"/>
                <a:stretch>
                  <a:fillRect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6918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Decision Making with Causality</a:t>
            </a:r>
            <a:endParaRPr lang="zh-CN" altLang="en-US" dirty="0"/>
          </a:p>
        </p:txBody>
      </p:sp>
      <p:sp>
        <p:nvSpPr>
          <p:cNvPr id="3" name="内容占位符 2"/>
          <p:cNvSpPr>
            <a:spLocks noGrp="1"/>
          </p:cNvSpPr>
          <p:nvPr>
            <p:ph idx="1"/>
          </p:nvPr>
        </p:nvSpPr>
        <p:spPr>
          <a:xfrm>
            <a:off x="609600" y="1600200"/>
            <a:ext cx="11258550" cy="4876800"/>
          </a:xfrm>
        </p:spPr>
        <p:txBody>
          <a:bodyPr/>
          <a:lstStyle/>
          <a:p>
            <a:r>
              <a:rPr lang="en-US" altLang="zh-CN" sz="3600" dirty="0">
                <a:solidFill>
                  <a:srgbClr val="FF0000"/>
                </a:solidFill>
                <a:latin typeface="Times New Roman" panose="02020603050405020304" pitchFamily="18" charset="0"/>
                <a:cs typeface="Times New Roman" panose="02020603050405020304" pitchFamily="18" charset="0"/>
              </a:rPr>
              <a:t>Causal Effect Estimation </a:t>
            </a:r>
            <a:r>
              <a:rPr lang="en-US" altLang="zh-CN" sz="3600" dirty="0">
                <a:latin typeface="Times New Roman" panose="02020603050405020304" pitchFamily="18" charset="0"/>
                <a:cs typeface="Times New Roman" panose="02020603050405020304" pitchFamily="18" charset="0"/>
              </a:rPr>
              <a:t>is necessary for decision making!</a:t>
            </a:r>
          </a:p>
          <a:p>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a:t>
            </a:fld>
            <a:endParaRPr lang="en-US"/>
          </a:p>
        </p:txBody>
      </p:sp>
      <p:pic>
        <p:nvPicPr>
          <p:cNvPr id="61" name="图片 60"/>
          <p:cNvPicPr>
            <a:picLocks noChangeAspect="1"/>
          </p:cNvPicPr>
          <p:nvPr/>
        </p:nvPicPr>
        <p:blipFill>
          <a:blip r:embed="rId3"/>
          <a:stretch>
            <a:fillRect/>
          </a:stretch>
        </p:blipFill>
        <p:spPr>
          <a:xfrm>
            <a:off x="398001" y="2534462"/>
            <a:ext cx="3564429" cy="2667380"/>
          </a:xfrm>
          <a:prstGeom prst="rect">
            <a:avLst/>
          </a:prstGeom>
        </p:spPr>
      </p:pic>
      <p:pic>
        <p:nvPicPr>
          <p:cNvPr id="62" name="图片 61"/>
          <p:cNvPicPr>
            <a:picLocks noChangeAspect="1"/>
          </p:cNvPicPr>
          <p:nvPr/>
        </p:nvPicPr>
        <p:blipFill>
          <a:blip r:embed="rId4"/>
          <a:stretch>
            <a:fillRect/>
          </a:stretch>
        </p:blipFill>
        <p:spPr>
          <a:xfrm>
            <a:off x="7840783" y="2390174"/>
            <a:ext cx="3953215" cy="2811668"/>
          </a:xfrm>
          <a:prstGeom prst="rect">
            <a:avLst/>
          </a:prstGeom>
        </p:spPr>
      </p:pic>
      <p:sp>
        <p:nvSpPr>
          <p:cNvPr id="8" name="矩形 7"/>
          <p:cNvSpPr/>
          <p:nvPr/>
        </p:nvSpPr>
        <p:spPr>
          <a:xfrm>
            <a:off x="1437863" y="5658679"/>
            <a:ext cx="9316279" cy="10796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FF0000"/>
                </a:solidFill>
                <a:latin typeface="Times New Roman" panose="02020603050405020304" pitchFamily="18" charset="0"/>
                <a:cs typeface="Times New Roman" panose="02020603050405020304" pitchFamily="18" charset="0"/>
              </a:rPr>
              <a:t>Causal effect estimation </a:t>
            </a:r>
            <a:r>
              <a:rPr lang="en-US" altLang="zh-CN" sz="3200" dirty="0">
                <a:solidFill>
                  <a:schemeClr val="tx1"/>
                </a:solidFill>
                <a:latin typeface="Times New Roman" panose="02020603050405020304" pitchFamily="18" charset="0"/>
                <a:cs typeface="Times New Roman" panose="02020603050405020304" pitchFamily="18" charset="0"/>
              </a:rPr>
              <a:t>plays an </a:t>
            </a:r>
          </a:p>
          <a:p>
            <a:pPr algn="ctr"/>
            <a:r>
              <a:rPr lang="en-US" altLang="zh-CN" sz="3200" dirty="0">
                <a:solidFill>
                  <a:schemeClr val="tx1"/>
                </a:solidFill>
                <a:latin typeface="Times New Roman" panose="02020603050405020304" pitchFamily="18" charset="0"/>
                <a:cs typeface="Times New Roman" panose="02020603050405020304" pitchFamily="18" charset="0"/>
              </a:rPr>
              <a:t>important role on decision making!</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vaccine接种疫苗漫画免抠素材免费下载_觅元素51yuansu.com">
            <a:extLst>
              <a:ext uri="{FF2B5EF4-FFF2-40B4-BE49-F238E27FC236}">
                <a16:creationId xmlns:a16="http://schemas.microsoft.com/office/drawing/2014/main" id="{BE1BC983-9753-4990-A73E-66D800319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0798" y="2390174"/>
            <a:ext cx="2381617" cy="288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458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915C59D-5168-4E04-9907-D549175FFF53}"/>
              </a:ext>
            </a:extLst>
          </p:cNvPr>
          <p:cNvSpPr>
            <a:spLocks noGrp="1"/>
          </p:cNvSpPr>
          <p:nvPr>
            <p:ph type="sldNum" sz="quarter" idx="12"/>
          </p:nvPr>
        </p:nvSpPr>
        <p:spPr/>
        <p:txBody>
          <a:bodyPr/>
          <a:lstStyle/>
          <a:p>
            <a:fld id="{0CFEC368-1D7A-4F81-ABF6-AE0E36BAF64C}" type="slidenum">
              <a:rPr lang="en-US" smtClean="0"/>
              <a:pPr/>
              <a:t>30</a:t>
            </a:fld>
            <a:endParaRPr lang="en-US"/>
          </a:p>
        </p:txBody>
      </p:sp>
      <p:sp>
        <p:nvSpPr>
          <p:cNvPr id="5" name="矩形: 圆角 4">
            <a:extLst>
              <a:ext uri="{FF2B5EF4-FFF2-40B4-BE49-F238E27FC236}">
                <a16:creationId xmlns:a16="http://schemas.microsoft.com/office/drawing/2014/main" id="{A36050AB-145B-4ADA-88C2-393D35D4DE47}"/>
              </a:ext>
            </a:extLst>
          </p:cNvPr>
          <p:cNvSpPr/>
          <p:nvPr/>
        </p:nvSpPr>
        <p:spPr>
          <a:xfrm>
            <a:off x="4718283" y="856800"/>
            <a:ext cx="1519200" cy="6984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EB901A2-3BFD-42BF-9D3A-EBB8166561C5}"/>
                  </a:ext>
                </a:extLst>
              </p:cNvPr>
              <p:cNvSpPr txBox="1"/>
              <p:nvPr/>
            </p:nvSpPr>
            <p:spPr>
              <a:xfrm>
                <a:off x="4947577" y="959778"/>
                <a:ext cx="10606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panose="02040503050406030204" pitchFamily="18" charset="0"/>
                            </a:rPr>
                            <m:t>𝑫</m:t>
                          </m:r>
                        </m:e>
                        <m:sub>
                          <m:r>
                            <a:rPr lang="en-US" altLang="zh-CN" sz="3200" b="1" i="1" smtClean="0">
                              <a:latin typeface="Cambria Math" panose="02040503050406030204" pitchFamily="18" charset="0"/>
                            </a:rPr>
                            <m:t>𝒓𝒆𝒂𝒍</m:t>
                          </m:r>
                        </m:sub>
                      </m:sSub>
                    </m:oMath>
                  </m:oMathPara>
                </a14:m>
                <a:endParaRPr lang="zh-CN" altLang="en-US" sz="3200" b="1" dirty="0"/>
              </a:p>
            </p:txBody>
          </p:sp>
        </mc:Choice>
        <mc:Fallback xmlns="">
          <p:sp>
            <p:nvSpPr>
              <p:cNvPr id="6" name="文本框 5">
                <a:extLst>
                  <a:ext uri="{FF2B5EF4-FFF2-40B4-BE49-F238E27FC236}">
                    <a16:creationId xmlns:a16="http://schemas.microsoft.com/office/drawing/2014/main" id="{FEB901A2-3BFD-42BF-9D3A-EBB8166561C5}"/>
                  </a:ext>
                </a:extLst>
              </p:cNvPr>
              <p:cNvSpPr txBox="1">
                <a:spLocks noRot="1" noChangeAspect="1" noMove="1" noResize="1" noEditPoints="1" noAdjustHandles="1" noChangeArrowheads="1" noChangeShapeType="1" noTextEdit="1"/>
              </p:cNvSpPr>
              <p:nvPr/>
            </p:nvSpPr>
            <p:spPr>
              <a:xfrm>
                <a:off x="4947577" y="959778"/>
                <a:ext cx="1060611" cy="492443"/>
              </a:xfrm>
              <a:prstGeom prst="rect">
                <a:avLst/>
              </a:prstGeom>
              <a:blipFill>
                <a:blip r:embed="rId2"/>
                <a:stretch>
                  <a:fillRect/>
                </a:stretch>
              </a:blipFill>
            </p:spPr>
            <p:txBody>
              <a:bodyPr/>
              <a:lstStyle/>
              <a:p>
                <a:r>
                  <a:rPr lang="zh-CN" altLang="en-US">
                    <a:noFill/>
                  </a:rPr>
                  <a:t> </a:t>
                </a:r>
              </a:p>
            </p:txBody>
          </p:sp>
        </mc:Fallback>
      </mc:AlternateContent>
      <p:sp>
        <p:nvSpPr>
          <p:cNvPr id="8" name="矩形: 圆角 7">
            <a:extLst>
              <a:ext uri="{FF2B5EF4-FFF2-40B4-BE49-F238E27FC236}">
                <a16:creationId xmlns:a16="http://schemas.microsoft.com/office/drawing/2014/main" id="{250C829A-6890-48ED-B558-923161BC715C}"/>
              </a:ext>
            </a:extLst>
          </p:cNvPr>
          <p:cNvSpPr/>
          <p:nvPr/>
        </p:nvSpPr>
        <p:spPr>
          <a:xfrm>
            <a:off x="4718283" y="2146800"/>
            <a:ext cx="1519200" cy="6984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767EF71-13C7-4C09-A3D3-E659EA2B2C1E}"/>
                  </a:ext>
                </a:extLst>
              </p:cNvPr>
              <p:cNvSpPr txBox="1"/>
              <p:nvPr/>
            </p:nvSpPr>
            <p:spPr>
              <a:xfrm>
                <a:off x="4947577" y="2249778"/>
                <a:ext cx="1140762" cy="539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panose="02040503050406030204" pitchFamily="18" charset="0"/>
                            </a:rPr>
                            <m:t>𝑫</m:t>
                          </m:r>
                        </m:e>
                        <m:sub>
                          <m:r>
                            <a:rPr lang="en-US" altLang="zh-CN" sz="3200" b="1" i="1" smtClean="0">
                              <a:latin typeface="Cambria Math" panose="02040503050406030204" pitchFamily="18" charset="0"/>
                            </a:rPr>
                            <m:t>𝒇𝒂𝒌𝒆</m:t>
                          </m:r>
                        </m:sub>
                      </m:sSub>
                    </m:oMath>
                  </m:oMathPara>
                </a14:m>
                <a:endParaRPr lang="zh-CN" altLang="en-US" sz="3200" b="1" dirty="0"/>
              </a:p>
            </p:txBody>
          </p:sp>
        </mc:Choice>
        <mc:Fallback xmlns="">
          <p:sp>
            <p:nvSpPr>
              <p:cNvPr id="10" name="文本框 9">
                <a:extLst>
                  <a:ext uri="{FF2B5EF4-FFF2-40B4-BE49-F238E27FC236}">
                    <a16:creationId xmlns:a16="http://schemas.microsoft.com/office/drawing/2014/main" id="{1767EF71-13C7-4C09-A3D3-E659EA2B2C1E}"/>
                  </a:ext>
                </a:extLst>
              </p:cNvPr>
              <p:cNvSpPr txBox="1">
                <a:spLocks noRot="1" noChangeAspect="1" noMove="1" noResize="1" noEditPoints="1" noAdjustHandles="1" noChangeArrowheads="1" noChangeShapeType="1" noTextEdit="1"/>
              </p:cNvSpPr>
              <p:nvPr/>
            </p:nvSpPr>
            <p:spPr>
              <a:xfrm>
                <a:off x="4947577" y="2249778"/>
                <a:ext cx="1140762" cy="539058"/>
              </a:xfrm>
              <a:prstGeom prst="rect">
                <a:avLst/>
              </a:prstGeom>
              <a:blipFill>
                <a:blip r:embed="rId3"/>
                <a:stretch>
                  <a:fillRect b="-1136"/>
                </a:stretch>
              </a:blipFill>
            </p:spPr>
            <p:txBody>
              <a:bodyPr/>
              <a:lstStyle/>
              <a:p>
                <a:r>
                  <a:rPr lang="zh-CN" altLang="en-US">
                    <a:noFill/>
                  </a:rPr>
                  <a:t> </a:t>
                </a:r>
              </a:p>
            </p:txBody>
          </p:sp>
        </mc:Fallback>
      </mc:AlternateContent>
      <p:sp>
        <p:nvSpPr>
          <p:cNvPr id="12" name="矩形: 圆角 11">
            <a:extLst>
              <a:ext uri="{FF2B5EF4-FFF2-40B4-BE49-F238E27FC236}">
                <a16:creationId xmlns:a16="http://schemas.microsoft.com/office/drawing/2014/main" id="{9F1335C5-6DA6-4754-B666-BB8E48B37FCA}"/>
              </a:ext>
            </a:extLst>
          </p:cNvPr>
          <p:cNvSpPr/>
          <p:nvPr/>
        </p:nvSpPr>
        <p:spPr>
          <a:xfrm>
            <a:off x="6793083" y="1448400"/>
            <a:ext cx="2252400" cy="6984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Discriminator</a:t>
            </a:r>
            <a:endParaRPr lang="zh-CN" altLang="en-US" sz="2400" b="1" dirty="0">
              <a:solidFill>
                <a:schemeClr val="tx1"/>
              </a:solidFill>
            </a:endParaRPr>
          </a:p>
        </p:txBody>
      </p:sp>
      <p:sp>
        <p:nvSpPr>
          <p:cNvPr id="14" name="矩形: 圆角 13">
            <a:extLst>
              <a:ext uri="{FF2B5EF4-FFF2-40B4-BE49-F238E27FC236}">
                <a16:creationId xmlns:a16="http://schemas.microsoft.com/office/drawing/2014/main" id="{AADD772D-841E-4F33-AE9A-8C360284EE58}"/>
              </a:ext>
            </a:extLst>
          </p:cNvPr>
          <p:cNvSpPr/>
          <p:nvPr/>
        </p:nvSpPr>
        <p:spPr>
          <a:xfrm>
            <a:off x="2327883" y="2170107"/>
            <a:ext cx="1894800" cy="698400"/>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Generator</a:t>
            </a:r>
            <a:endParaRPr lang="zh-CN" altLang="en-US" sz="2400" b="1" dirty="0">
              <a:solidFill>
                <a:schemeClr val="tx1"/>
              </a:solidFill>
            </a:endParaRPr>
          </a:p>
        </p:txBody>
      </p:sp>
      <p:sp>
        <p:nvSpPr>
          <p:cNvPr id="16" name="矩形: 圆角 15">
            <a:extLst>
              <a:ext uri="{FF2B5EF4-FFF2-40B4-BE49-F238E27FC236}">
                <a16:creationId xmlns:a16="http://schemas.microsoft.com/office/drawing/2014/main" id="{DE86139B-7ECC-46D0-9614-1BD54420D2D7}"/>
              </a:ext>
            </a:extLst>
          </p:cNvPr>
          <p:cNvSpPr/>
          <p:nvPr/>
        </p:nvSpPr>
        <p:spPr>
          <a:xfrm>
            <a:off x="1195533" y="2146800"/>
            <a:ext cx="636750" cy="6984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797CCA1-515F-4EDC-90D3-F2CBD378F2BB}"/>
                  </a:ext>
                </a:extLst>
              </p:cNvPr>
              <p:cNvSpPr txBox="1"/>
              <p:nvPr/>
            </p:nvSpPr>
            <p:spPr>
              <a:xfrm>
                <a:off x="1317933" y="2249778"/>
                <a:ext cx="37349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𝒁</m:t>
                      </m:r>
                    </m:oMath>
                  </m:oMathPara>
                </a14:m>
                <a:endParaRPr lang="zh-CN" altLang="en-US" sz="3200" b="1" dirty="0"/>
              </a:p>
            </p:txBody>
          </p:sp>
        </mc:Choice>
        <mc:Fallback xmlns="">
          <p:sp>
            <p:nvSpPr>
              <p:cNvPr id="18" name="文本框 17">
                <a:extLst>
                  <a:ext uri="{FF2B5EF4-FFF2-40B4-BE49-F238E27FC236}">
                    <a16:creationId xmlns:a16="http://schemas.microsoft.com/office/drawing/2014/main" id="{1797CCA1-515F-4EDC-90D3-F2CBD378F2BB}"/>
                  </a:ext>
                </a:extLst>
              </p:cNvPr>
              <p:cNvSpPr txBox="1">
                <a:spLocks noRot="1" noChangeAspect="1" noMove="1" noResize="1" noEditPoints="1" noAdjustHandles="1" noChangeArrowheads="1" noChangeShapeType="1" noTextEdit="1"/>
              </p:cNvSpPr>
              <p:nvPr/>
            </p:nvSpPr>
            <p:spPr>
              <a:xfrm>
                <a:off x="1317933" y="2249778"/>
                <a:ext cx="373499" cy="492443"/>
              </a:xfrm>
              <a:prstGeom prst="rect">
                <a:avLst/>
              </a:prstGeom>
              <a:blipFill>
                <a:blip r:embed="rId4"/>
                <a:stretch>
                  <a:fillRect/>
                </a:stretch>
              </a:blipFill>
            </p:spPr>
            <p:txBody>
              <a:bodyPr/>
              <a:lstStyle/>
              <a:p>
                <a:r>
                  <a:rPr lang="zh-CN" altLang="en-US">
                    <a:noFill/>
                  </a:rPr>
                  <a:t> </a:t>
                </a:r>
              </a:p>
            </p:txBody>
          </p:sp>
        </mc:Fallback>
      </mc:AlternateContent>
      <p:sp>
        <p:nvSpPr>
          <p:cNvPr id="20" name="矩形: 圆角 19">
            <a:extLst>
              <a:ext uri="{FF2B5EF4-FFF2-40B4-BE49-F238E27FC236}">
                <a16:creationId xmlns:a16="http://schemas.microsoft.com/office/drawing/2014/main" id="{6D5342EA-97DB-47C6-9A4E-94AB368931E0}"/>
              </a:ext>
            </a:extLst>
          </p:cNvPr>
          <p:cNvSpPr/>
          <p:nvPr/>
        </p:nvSpPr>
        <p:spPr>
          <a:xfrm>
            <a:off x="9756635" y="1096614"/>
            <a:ext cx="860095" cy="1422693"/>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21" name="椭圆 20">
            <a:extLst>
              <a:ext uri="{FF2B5EF4-FFF2-40B4-BE49-F238E27FC236}">
                <a16:creationId xmlns:a16="http://schemas.microsoft.com/office/drawing/2014/main" id="{B56927EA-9656-4AB7-974E-FEE373B0089E}"/>
              </a:ext>
            </a:extLst>
          </p:cNvPr>
          <p:cNvSpPr/>
          <p:nvPr/>
        </p:nvSpPr>
        <p:spPr>
          <a:xfrm>
            <a:off x="9916683" y="1214091"/>
            <a:ext cx="540000" cy="520416"/>
          </a:xfrm>
          <a:prstGeom prst="ellipse">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D2319B0-9AA4-4016-A05E-E512AD06918B}"/>
              </a:ext>
            </a:extLst>
          </p:cNvPr>
          <p:cNvSpPr/>
          <p:nvPr/>
        </p:nvSpPr>
        <p:spPr>
          <a:xfrm>
            <a:off x="9916683" y="1822269"/>
            <a:ext cx="540000" cy="520416"/>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41C6533E-BC2E-403D-A02A-B829DF2E6A56}"/>
              </a:ext>
            </a:extLst>
          </p:cNvPr>
          <p:cNvCxnSpPr>
            <a:cxnSpLocks/>
            <a:endCxn id="14" idx="1"/>
          </p:cNvCxnSpPr>
          <p:nvPr/>
        </p:nvCxnSpPr>
        <p:spPr>
          <a:xfrm>
            <a:off x="1832283" y="2519307"/>
            <a:ext cx="4956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B7B6722-18DA-44A8-A671-E8F79C68C7F9}"/>
              </a:ext>
            </a:extLst>
          </p:cNvPr>
          <p:cNvCxnSpPr>
            <a:cxnSpLocks/>
          </p:cNvCxnSpPr>
          <p:nvPr/>
        </p:nvCxnSpPr>
        <p:spPr>
          <a:xfrm>
            <a:off x="4222683" y="2519814"/>
            <a:ext cx="4956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7573C28-DA60-4862-8871-406FD023816F}"/>
              </a:ext>
            </a:extLst>
          </p:cNvPr>
          <p:cNvCxnSpPr>
            <a:cxnSpLocks/>
            <a:stCxn id="5" idx="3"/>
            <a:endCxn id="12" idx="1"/>
          </p:cNvCxnSpPr>
          <p:nvPr/>
        </p:nvCxnSpPr>
        <p:spPr>
          <a:xfrm>
            <a:off x="6237483" y="1206000"/>
            <a:ext cx="555600" cy="5916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E473DEE3-CA30-4821-A7D0-AB2F379B96C2}"/>
              </a:ext>
            </a:extLst>
          </p:cNvPr>
          <p:cNvCxnSpPr>
            <a:cxnSpLocks/>
            <a:stCxn id="8" idx="3"/>
            <a:endCxn id="12" idx="1"/>
          </p:cNvCxnSpPr>
          <p:nvPr/>
        </p:nvCxnSpPr>
        <p:spPr>
          <a:xfrm flipV="1">
            <a:off x="6237483" y="1797600"/>
            <a:ext cx="555600" cy="698400"/>
          </a:xfrm>
          <a:prstGeom prst="straightConnector1">
            <a:avLst/>
          </a:prstGeom>
          <a:ln w="381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D5E360C-CC76-4354-A198-4364035E2ABB}"/>
              </a:ext>
            </a:extLst>
          </p:cNvPr>
          <p:cNvCxnSpPr>
            <a:cxnSpLocks/>
            <a:stCxn id="12" idx="3"/>
            <a:endCxn id="20" idx="1"/>
          </p:cNvCxnSpPr>
          <p:nvPr/>
        </p:nvCxnSpPr>
        <p:spPr>
          <a:xfrm>
            <a:off x="9045483" y="1797600"/>
            <a:ext cx="711152" cy="1036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38612B80-9197-4D02-BAC3-E0EE9674763A}"/>
              </a:ext>
            </a:extLst>
          </p:cNvPr>
          <p:cNvSpPr txBox="1"/>
          <p:nvPr/>
        </p:nvSpPr>
        <p:spPr>
          <a:xfrm>
            <a:off x="1038323" y="1448400"/>
            <a:ext cx="1069588" cy="646331"/>
          </a:xfrm>
          <a:prstGeom prst="rect">
            <a:avLst/>
          </a:prstGeom>
          <a:noFill/>
        </p:spPr>
        <p:txBody>
          <a:bodyPr wrap="none" rtlCol="0">
            <a:spAutoFit/>
          </a:bodyPr>
          <a:lstStyle/>
          <a:p>
            <a:pPr algn="ctr"/>
            <a:r>
              <a:rPr lang="en-US" altLang="zh-CN" b="1" dirty="0"/>
              <a:t>Latent</a:t>
            </a:r>
          </a:p>
          <a:p>
            <a:pPr algn="ctr"/>
            <a:r>
              <a:rPr lang="en-US" altLang="zh-CN" b="1" dirty="0"/>
              <a:t>Variable</a:t>
            </a:r>
            <a:endParaRPr lang="zh-CN" altLang="en-US" b="1" dirty="0"/>
          </a:p>
        </p:txBody>
      </p:sp>
      <p:sp>
        <p:nvSpPr>
          <p:cNvPr id="47" name="文本框 46">
            <a:extLst>
              <a:ext uri="{FF2B5EF4-FFF2-40B4-BE49-F238E27FC236}">
                <a16:creationId xmlns:a16="http://schemas.microsoft.com/office/drawing/2014/main" id="{E37772CD-5D4C-4DC1-9695-54EA7B98856D}"/>
              </a:ext>
            </a:extLst>
          </p:cNvPr>
          <p:cNvSpPr txBox="1"/>
          <p:nvPr/>
        </p:nvSpPr>
        <p:spPr>
          <a:xfrm>
            <a:off x="4859764" y="458704"/>
            <a:ext cx="1236236" cy="369332"/>
          </a:xfrm>
          <a:prstGeom prst="rect">
            <a:avLst/>
          </a:prstGeom>
          <a:noFill/>
        </p:spPr>
        <p:txBody>
          <a:bodyPr wrap="none" rtlCol="0">
            <a:spAutoFit/>
          </a:bodyPr>
          <a:lstStyle/>
          <a:p>
            <a:pPr algn="ctr"/>
            <a:r>
              <a:rPr lang="en-US" altLang="zh-CN" b="1" dirty="0"/>
              <a:t>Real Data</a:t>
            </a:r>
            <a:endParaRPr lang="zh-CN" altLang="en-US" b="1" dirty="0"/>
          </a:p>
        </p:txBody>
      </p:sp>
      <p:sp>
        <p:nvSpPr>
          <p:cNvPr id="49" name="文本框 48">
            <a:extLst>
              <a:ext uri="{FF2B5EF4-FFF2-40B4-BE49-F238E27FC236}">
                <a16:creationId xmlns:a16="http://schemas.microsoft.com/office/drawing/2014/main" id="{F82F1605-CBEC-48DB-8CB0-FB7EAB2454D6}"/>
              </a:ext>
            </a:extLst>
          </p:cNvPr>
          <p:cNvSpPr txBox="1"/>
          <p:nvPr/>
        </p:nvSpPr>
        <p:spPr>
          <a:xfrm>
            <a:off x="4816477" y="2948178"/>
            <a:ext cx="1326004" cy="646331"/>
          </a:xfrm>
          <a:prstGeom prst="rect">
            <a:avLst/>
          </a:prstGeom>
          <a:noFill/>
        </p:spPr>
        <p:txBody>
          <a:bodyPr wrap="none" rtlCol="0">
            <a:spAutoFit/>
          </a:bodyPr>
          <a:lstStyle/>
          <a:p>
            <a:pPr algn="ctr"/>
            <a:r>
              <a:rPr lang="en-US" altLang="zh-CN" b="1" dirty="0"/>
              <a:t>Generated</a:t>
            </a:r>
          </a:p>
          <a:p>
            <a:pPr algn="ctr"/>
            <a:r>
              <a:rPr lang="en-US" altLang="zh-CN" b="1" dirty="0"/>
              <a:t>fake data</a:t>
            </a:r>
            <a:endParaRPr lang="zh-CN" altLang="en-US" b="1" dirty="0"/>
          </a:p>
        </p:txBody>
      </p:sp>
      <p:sp>
        <p:nvSpPr>
          <p:cNvPr id="51" name="文本框 50">
            <a:extLst>
              <a:ext uri="{FF2B5EF4-FFF2-40B4-BE49-F238E27FC236}">
                <a16:creationId xmlns:a16="http://schemas.microsoft.com/office/drawing/2014/main" id="{26AC173C-D370-4639-A716-D80B139680B7}"/>
              </a:ext>
            </a:extLst>
          </p:cNvPr>
          <p:cNvSpPr txBox="1"/>
          <p:nvPr/>
        </p:nvSpPr>
        <p:spPr>
          <a:xfrm>
            <a:off x="9292850" y="434609"/>
            <a:ext cx="1787669" cy="646331"/>
          </a:xfrm>
          <a:prstGeom prst="rect">
            <a:avLst/>
          </a:prstGeom>
          <a:noFill/>
        </p:spPr>
        <p:txBody>
          <a:bodyPr wrap="none" rtlCol="0">
            <a:spAutoFit/>
          </a:bodyPr>
          <a:lstStyle/>
          <a:p>
            <a:pPr algn="ctr"/>
            <a:r>
              <a:rPr lang="en-US" altLang="zh-CN" b="1" dirty="0"/>
              <a:t>Distinguishing</a:t>
            </a:r>
          </a:p>
          <a:p>
            <a:pPr algn="ctr"/>
            <a:r>
              <a:rPr lang="en-US" altLang="zh-CN" b="1" dirty="0"/>
              <a:t>real or fake</a:t>
            </a:r>
            <a:endParaRPr lang="zh-CN" altLang="en-US" b="1" dirty="0"/>
          </a:p>
        </p:txBody>
      </p:sp>
      <p:sp>
        <p:nvSpPr>
          <p:cNvPr id="72" name="矩形: 圆角 71">
            <a:extLst>
              <a:ext uri="{FF2B5EF4-FFF2-40B4-BE49-F238E27FC236}">
                <a16:creationId xmlns:a16="http://schemas.microsoft.com/office/drawing/2014/main" id="{F48EEDFC-ECBF-42A9-AC9E-40E397791BAF}"/>
              </a:ext>
            </a:extLst>
          </p:cNvPr>
          <p:cNvSpPr/>
          <p:nvPr/>
        </p:nvSpPr>
        <p:spPr>
          <a:xfrm>
            <a:off x="4843399" y="4033501"/>
            <a:ext cx="1519200" cy="6984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83D5AAA4-CB54-4229-8B3B-DB605D4ECC2D}"/>
                  </a:ext>
                </a:extLst>
              </p:cNvPr>
              <p:cNvSpPr txBox="1"/>
              <p:nvPr/>
            </p:nvSpPr>
            <p:spPr>
              <a:xfrm>
                <a:off x="5160057" y="4136479"/>
                <a:ext cx="8858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panose="02040503050406030204" pitchFamily="18" charset="0"/>
                            </a:rPr>
                            <m:t>𝑫</m:t>
                          </m:r>
                        </m:e>
                        <m:sub>
                          <m:r>
                            <a:rPr lang="en-US" altLang="zh-CN" sz="3200" b="1" i="1" smtClean="0">
                              <a:latin typeface="Cambria Math" panose="02040503050406030204" pitchFamily="18" charset="0"/>
                            </a:rPr>
                            <m:t>𝒄𝒂𝒍</m:t>
                          </m:r>
                        </m:sub>
                      </m:sSub>
                    </m:oMath>
                  </m:oMathPara>
                </a14:m>
                <a:endParaRPr lang="zh-CN" altLang="en-US" sz="3200" b="1" dirty="0"/>
              </a:p>
            </p:txBody>
          </p:sp>
        </mc:Choice>
        <mc:Fallback xmlns="">
          <p:sp>
            <p:nvSpPr>
              <p:cNvPr id="73" name="文本框 72">
                <a:extLst>
                  <a:ext uri="{FF2B5EF4-FFF2-40B4-BE49-F238E27FC236}">
                    <a16:creationId xmlns:a16="http://schemas.microsoft.com/office/drawing/2014/main" id="{83D5AAA4-CB54-4229-8B3B-DB605D4ECC2D}"/>
                  </a:ext>
                </a:extLst>
              </p:cNvPr>
              <p:cNvSpPr txBox="1">
                <a:spLocks noRot="1" noChangeAspect="1" noMove="1" noResize="1" noEditPoints="1" noAdjustHandles="1" noChangeArrowheads="1" noChangeShapeType="1" noTextEdit="1"/>
              </p:cNvSpPr>
              <p:nvPr/>
            </p:nvSpPr>
            <p:spPr>
              <a:xfrm>
                <a:off x="5160057" y="4136479"/>
                <a:ext cx="885884" cy="492443"/>
              </a:xfrm>
              <a:prstGeom prst="rect">
                <a:avLst/>
              </a:prstGeom>
              <a:blipFill>
                <a:blip r:embed="rId5"/>
                <a:stretch>
                  <a:fillRect/>
                </a:stretch>
              </a:blipFill>
            </p:spPr>
            <p:txBody>
              <a:bodyPr/>
              <a:lstStyle/>
              <a:p>
                <a:r>
                  <a:rPr lang="zh-CN" altLang="en-US">
                    <a:noFill/>
                  </a:rPr>
                  <a:t> </a:t>
                </a:r>
              </a:p>
            </p:txBody>
          </p:sp>
        </mc:Fallback>
      </mc:AlternateContent>
      <p:sp>
        <p:nvSpPr>
          <p:cNvPr id="74" name="矩形: 圆角 73">
            <a:extLst>
              <a:ext uri="{FF2B5EF4-FFF2-40B4-BE49-F238E27FC236}">
                <a16:creationId xmlns:a16="http://schemas.microsoft.com/office/drawing/2014/main" id="{76AF98D8-21F4-48CA-8B4C-1824BD5C1C16}"/>
              </a:ext>
            </a:extLst>
          </p:cNvPr>
          <p:cNvSpPr/>
          <p:nvPr/>
        </p:nvSpPr>
        <p:spPr>
          <a:xfrm>
            <a:off x="4843399" y="5323501"/>
            <a:ext cx="1519200" cy="6984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7B6B1258-DB52-43FC-BBBB-AA36BA62474D}"/>
                  </a:ext>
                </a:extLst>
              </p:cNvPr>
              <p:cNvSpPr txBox="1"/>
              <p:nvPr/>
            </p:nvSpPr>
            <p:spPr>
              <a:xfrm>
                <a:off x="4934427" y="5426479"/>
                <a:ext cx="14373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panose="02040503050406030204" pitchFamily="18" charset="0"/>
                            </a:rPr>
                            <m:t>𝑾</m:t>
                          </m:r>
                          <m:r>
                            <a:rPr lang="en-US" altLang="zh-CN" sz="3200" b="1" i="1" smtClean="0">
                              <a:latin typeface="Cambria Math" panose="02040503050406030204" pitchFamily="18" charset="0"/>
                            </a:rPr>
                            <m:t> </m:t>
                          </m:r>
                          <m:r>
                            <a:rPr lang="en-US" altLang="zh-CN" sz="3200" b="1" i="1" smtClean="0">
                              <a:latin typeface="Cambria Math" panose="02040503050406030204" pitchFamily="18" charset="0"/>
                            </a:rPr>
                            <m:t>𝑫</m:t>
                          </m:r>
                        </m:e>
                        <m:sub>
                          <m:r>
                            <a:rPr lang="en-US" altLang="zh-CN" sz="3200" b="1" i="1" smtClean="0">
                              <a:latin typeface="Cambria Math" panose="02040503050406030204" pitchFamily="18" charset="0"/>
                            </a:rPr>
                            <m:t>𝒐𝒃𝒔</m:t>
                          </m:r>
                        </m:sub>
                      </m:sSub>
                    </m:oMath>
                  </m:oMathPara>
                </a14:m>
                <a:endParaRPr lang="zh-CN" altLang="en-US" sz="3200" b="1" dirty="0"/>
              </a:p>
            </p:txBody>
          </p:sp>
        </mc:Choice>
        <mc:Fallback xmlns="">
          <p:sp>
            <p:nvSpPr>
              <p:cNvPr id="75" name="文本框 74">
                <a:extLst>
                  <a:ext uri="{FF2B5EF4-FFF2-40B4-BE49-F238E27FC236}">
                    <a16:creationId xmlns:a16="http://schemas.microsoft.com/office/drawing/2014/main" id="{7B6B1258-DB52-43FC-BBBB-AA36BA62474D}"/>
                  </a:ext>
                </a:extLst>
              </p:cNvPr>
              <p:cNvSpPr txBox="1">
                <a:spLocks noRot="1" noChangeAspect="1" noMove="1" noResize="1" noEditPoints="1" noAdjustHandles="1" noChangeArrowheads="1" noChangeShapeType="1" noTextEdit="1"/>
              </p:cNvSpPr>
              <p:nvPr/>
            </p:nvSpPr>
            <p:spPr>
              <a:xfrm>
                <a:off x="4934427" y="5426479"/>
                <a:ext cx="1437317" cy="492443"/>
              </a:xfrm>
              <a:prstGeom prst="rect">
                <a:avLst/>
              </a:prstGeom>
              <a:blipFill>
                <a:blip r:embed="rId6"/>
                <a:stretch>
                  <a:fillRect/>
                </a:stretch>
              </a:blipFill>
            </p:spPr>
            <p:txBody>
              <a:bodyPr/>
              <a:lstStyle/>
              <a:p>
                <a:r>
                  <a:rPr lang="zh-CN" altLang="en-US">
                    <a:noFill/>
                  </a:rPr>
                  <a:t> </a:t>
                </a:r>
              </a:p>
            </p:txBody>
          </p:sp>
        </mc:Fallback>
      </mc:AlternateContent>
      <p:sp>
        <p:nvSpPr>
          <p:cNvPr id="76" name="矩形: 圆角 75">
            <a:extLst>
              <a:ext uri="{FF2B5EF4-FFF2-40B4-BE49-F238E27FC236}">
                <a16:creationId xmlns:a16="http://schemas.microsoft.com/office/drawing/2014/main" id="{9810C60B-6761-46AA-80C3-079CA5985EC4}"/>
              </a:ext>
            </a:extLst>
          </p:cNvPr>
          <p:cNvSpPr/>
          <p:nvPr/>
        </p:nvSpPr>
        <p:spPr>
          <a:xfrm>
            <a:off x="6918199" y="4625101"/>
            <a:ext cx="2252400" cy="6984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Discriminator</a:t>
            </a:r>
            <a:endParaRPr lang="zh-CN" altLang="en-US" sz="2400" b="1" dirty="0">
              <a:solidFill>
                <a:schemeClr val="tx1"/>
              </a:solidFill>
            </a:endParaRPr>
          </a:p>
        </p:txBody>
      </p:sp>
      <p:sp>
        <p:nvSpPr>
          <p:cNvPr id="77" name="矩形: 圆角 76">
            <a:extLst>
              <a:ext uri="{FF2B5EF4-FFF2-40B4-BE49-F238E27FC236}">
                <a16:creationId xmlns:a16="http://schemas.microsoft.com/office/drawing/2014/main" id="{D0497C04-7F15-480B-B842-DF79BDEAC1FE}"/>
              </a:ext>
            </a:extLst>
          </p:cNvPr>
          <p:cNvSpPr/>
          <p:nvPr/>
        </p:nvSpPr>
        <p:spPr>
          <a:xfrm>
            <a:off x="2452999" y="5346808"/>
            <a:ext cx="1894800" cy="698400"/>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Generator</a:t>
            </a:r>
            <a:endParaRPr lang="zh-CN" altLang="en-US" sz="2400" b="1" dirty="0">
              <a:solidFill>
                <a:schemeClr val="tx1"/>
              </a:solidFill>
            </a:endParaRPr>
          </a:p>
        </p:txBody>
      </p:sp>
      <p:sp>
        <p:nvSpPr>
          <p:cNvPr id="78" name="矩形: 圆角 77">
            <a:extLst>
              <a:ext uri="{FF2B5EF4-FFF2-40B4-BE49-F238E27FC236}">
                <a16:creationId xmlns:a16="http://schemas.microsoft.com/office/drawing/2014/main" id="{DCF370FF-D662-4974-BB15-CA1C43A930A9}"/>
              </a:ext>
            </a:extLst>
          </p:cNvPr>
          <p:cNvSpPr/>
          <p:nvPr/>
        </p:nvSpPr>
        <p:spPr>
          <a:xfrm>
            <a:off x="1320649" y="5323501"/>
            <a:ext cx="636750" cy="6984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E31B4E0-886F-4010-986E-5B6682522018}"/>
                  </a:ext>
                </a:extLst>
              </p:cNvPr>
              <p:cNvSpPr txBox="1"/>
              <p:nvPr/>
            </p:nvSpPr>
            <p:spPr>
              <a:xfrm>
                <a:off x="1407049" y="5426479"/>
                <a:ext cx="5177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𝑾</m:t>
                      </m:r>
                    </m:oMath>
                  </m:oMathPara>
                </a14:m>
                <a:endParaRPr lang="zh-CN" altLang="en-US" sz="3200" b="1" dirty="0"/>
              </a:p>
            </p:txBody>
          </p:sp>
        </mc:Choice>
        <mc:Fallback xmlns="">
          <p:sp>
            <p:nvSpPr>
              <p:cNvPr id="79" name="文本框 78">
                <a:extLst>
                  <a:ext uri="{FF2B5EF4-FFF2-40B4-BE49-F238E27FC236}">
                    <a16:creationId xmlns:a16="http://schemas.microsoft.com/office/drawing/2014/main" id="{CE31B4E0-886F-4010-986E-5B6682522018}"/>
                  </a:ext>
                </a:extLst>
              </p:cNvPr>
              <p:cNvSpPr txBox="1">
                <a:spLocks noRot="1" noChangeAspect="1" noMove="1" noResize="1" noEditPoints="1" noAdjustHandles="1" noChangeArrowheads="1" noChangeShapeType="1" noTextEdit="1"/>
              </p:cNvSpPr>
              <p:nvPr/>
            </p:nvSpPr>
            <p:spPr>
              <a:xfrm>
                <a:off x="1407049" y="5426479"/>
                <a:ext cx="517770" cy="492443"/>
              </a:xfrm>
              <a:prstGeom prst="rect">
                <a:avLst/>
              </a:prstGeom>
              <a:blipFill>
                <a:blip r:embed="rId7"/>
                <a:stretch>
                  <a:fillRect/>
                </a:stretch>
              </a:blipFill>
            </p:spPr>
            <p:txBody>
              <a:bodyPr/>
              <a:lstStyle/>
              <a:p>
                <a:r>
                  <a:rPr lang="zh-CN" altLang="en-US">
                    <a:noFill/>
                  </a:rPr>
                  <a:t> </a:t>
                </a:r>
              </a:p>
            </p:txBody>
          </p:sp>
        </mc:Fallback>
      </mc:AlternateContent>
      <p:sp>
        <p:nvSpPr>
          <p:cNvPr id="80" name="矩形: 圆角 79">
            <a:extLst>
              <a:ext uri="{FF2B5EF4-FFF2-40B4-BE49-F238E27FC236}">
                <a16:creationId xmlns:a16="http://schemas.microsoft.com/office/drawing/2014/main" id="{0CF18724-F61D-4D86-B10E-491C03542F53}"/>
              </a:ext>
            </a:extLst>
          </p:cNvPr>
          <p:cNvSpPr/>
          <p:nvPr/>
        </p:nvSpPr>
        <p:spPr>
          <a:xfrm>
            <a:off x="9881751" y="4273315"/>
            <a:ext cx="860095" cy="1422693"/>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81" name="椭圆 80">
            <a:extLst>
              <a:ext uri="{FF2B5EF4-FFF2-40B4-BE49-F238E27FC236}">
                <a16:creationId xmlns:a16="http://schemas.microsoft.com/office/drawing/2014/main" id="{36B3FA63-126E-4104-9FEE-A199FA13C4A2}"/>
              </a:ext>
            </a:extLst>
          </p:cNvPr>
          <p:cNvSpPr/>
          <p:nvPr/>
        </p:nvSpPr>
        <p:spPr>
          <a:xfrm>
            <a:off x="10041799" y="4390792"/>
            <a:ext cx="540000" cy="520416"/>
          </a:xfrm>
          <a:prstGeom prst="ellipse">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D715F499-D564-458F-95AC-ABE25BB93739}"/>
              </a:ext>
            </a:extLst>
          </p:cNvPr>
          <p:cNvSpPr/>
          <p:nvPr/>
        </p:nvSpPr>
        <p:spPr>
          <a:xfrm>
            <a:off x="10041799" y="4998970"/>
            <a:ext cx="540000" cy="520416"/>
          </a:xfrm>
          <a:prstGeom prst="ellipse">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箭头连接符 82">
            <a:extLst>
              <a:ext uri="{FF2B5EF4-FFF2-40B4-BE49-F238E27FC236}">
                <a16:creationId xmlns:a16="http://schemas.microsoft.com/office/drawing/2014/main" id="{3E6C3902-E41A-432E-B942-D7A811E9BC79}"/>
              </a:ext>
            </a:extLst>
          </p:cNvPr>
          <p:cNvCxnSpPr>
            <a:cxnSpLocks/>
            <a:endCxn id="77" idx="1"/>
          </p:cNvCxnSpPr>
          <p:nvPr/>
        </p:nvCxnSpPr>
        <p:spPr>
          <a:xfrm>
            <a:off x="1957399" y="5696008"/>
            <a:ext cx="4956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46B5DEFA-546D-41DB-9DBC-1679846B6955}"/>
              </a:ext>
            </a:extLst>
          </p:cNvPr>
          <p:cNvCxnSpPr>
            <a:cxnSpLocks/>
          </p:cNvCxnSpPr>
          <p:nvPr/>
        </p:nvCxnSpPr>
        <p:spPr>
          <a:xfrm>
            <a:off x="4347799" y="5696515"/>
            <a:ext cx="4956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D537D0B6-8BC8-4F0C-83CE-4E518E139E97}"/>
              </a:ext>
            </a:extLst>
          </p:cNvPr>
          <p:cNvCxnSpPr>
            <a:cxnSpLocks/>
            <a:stCxn id="72" idx="3"/>
            <a:endCxn id="76" idx="1"/>
          </p:cNvCxnSpPr>
          <p:nvPr/>
        </p:nvCxnSpPr>
        <p:spPr>
          <a:xfrm>
            <a:off x="6362599" y="4382701"/>
            <a:ext cx="555600" cy="5916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D1B4498F-7D4E-496D-AF7E-6C429579A682}"/>
              </a:ext>
            </a:extLst>
          </p:cNvPr>
          <p:cNvCxnSpPr>
            <a:cxnSpLocks/>
            <a:stCxn id="74" idx="3"/>
            <a:endCxn id="76" idx="1"/>
          </p:cNvCxnSpPr>
          <p:nvPr/>
        </p:nvCxnSpPr>
        <p:spPr>
          <a:xfrm flipV="1">
            <a:off x="6362599" y="4974301"/>
            <a:ext cx="555600" cy="698400"/>
          </a:xfrm>
          <a:prstGeom prst="straightConnector1">
            <a:avLst/>
          </a:prstGeom>
          <a:ln w="381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DCE2C63-3D37-4FEC-830A-0780FB7ABD0C}"/>
              </a:ext>
            </a:extLst>
          </p:cNvPr>
          <p:cNvCxnSpPr>
            <a:cxnSpLocks/>
            <a:stCxn id="76" idx="3"/>
            <a:endCxn id="80" idx="1"/>
          </p:cNvCxnSpPr>
          <p:nvPr/>
        </p:nvCxnSpPr>
        <p:spPr>
          <a:xfrm>
            <a:off x="9170599" y="4974301"/>
            <a:ext cx="711152" cy="1036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AD1770EE-2C4F-43EF-935B-4BD02AEC306B}"/>
              </a:ext>
            </a:extLst>
          </p:cNvPr>
          <p:cNvSpPr txBox="1"/>
          <p:nvPr/>
        </p:nvSpPr>
        <p:spPr>
          <a:xfrm>
            <a:off x="1195533" y="4625101"/>
            <a:ext cx="1005403" cy="646331"/>
          </a:xfrm>
          <a:prstGeom prst="rect">
            <a:avLst/>
          </a:prstGeom>
          <a:noFill/>
        </p:spPr>
        <p:txBody>
          <a:bodyPr wrap="none" rtlCol="0">
            <a:spAutoFit/>
          </a:bodyPr>
          <a:lstStyle/>
          <a:p>
            <a:pPr algn="ctr"/>
            <a:r>
              <a:rPr lang="en-US" altLang="zh-CN" b="1" dirty="0"/>
              <a:t>Sample</a:t>
            </a:r>
          </a:p>
          <a:p>
            <a:pPr algn="ctr"/>
            <a:r>
              <a:rPr lang="en-US" altLang="zh-CN" b="1" dirty="0"/>
              <a:t>weight</a:t>
            </a:r>
            <a:endParaRPr lang="zh-CN" altLang="en-US" b="1" dirty="0"/>
          </a:p>
        </p:txBody>
      </p:sp>
      <p:sp>
        <p:nvSpPr>
          <p:cNvPr id="89" name="文本框 88">
            <a:extLst>
              <a:ext uri="{FF2B5EF4-FFF2-40B4-BE49-F238E27FC236}">
                <a16:creationId xmlns:a16="http://schemas.microsoft.com/office/drawing/2014/main" id="{7F9AA5AC-66AA-4F4A-8E16-C09E09469260}"/>
              </a:ext>
            </a:extLst>
          </p:cNvPr>
          <p:cNvSpPr txBox="1"/>
          <p:nvPr/>
        </p:nvSpPr>
        <p:spPr>
          <a:xfrm>
            <a:off x="4595599" y="3612680"/>
            <a:ext cx="1954381" cy="369332"/>
          </a:xfrm>
          <a:prstGeom prst="rect">
            <a:avLst/>
          </a:prstGeom>
          <a:noFill/>
        </p:spPr>
        <p:txBody>
          <a:bodyPr wrap="none" rtlCol="0">
            <a:spAutoFit/>
          </a:bodyPr>
          <a:lstStyle/>
          <a:p>
            <a:pPr algn="ctr"/>
            <a:r>
              <a:rPr lang="en-US" altLang="zh-CN" b="1" dirty="0"/>
              <a:t>Calibration Data</a:t>
            </a:r>
            <a:endParaRPr lang="zh-CN" altLang="en-US" b="1" dirty="0"/>
          </a:p>
        </p:txBody>
      </p:sp>
      <p:sp>
        <p:nvSpPr>
          <p:cNvPr id="90" name="文本框 89">
            <a:extLst>
              <a:ext uri="{FF2B5EF4-FFF2-40B4-BE49-F238E27FC236}">
                <a16:creationId xmlns:a16="http://schemas.microsoft.com/office/drawing/2014/main" id="{DA9E6CCF-BCBA-4AFE-AD68-E66F00E215EE}"/>
              </a:ext>
            </a:extLst>
          </p:cNvPr>
          <p:cNvSpPr txBox="1"/>
          <p:nvPr/>
        </p:nvSpPr>
        <p:spPr>
          <a:xfrm>
            <a:off x="4729998" y="6124879"/>
            <a:ext cx="1749198" cy="646331"/>
          </a:xfrm>
          <a:prstGeom prst="rect">
            <a:avLst/>
          </a:prstGeom>
          <a:noFill/>
        </p:spPr>
        <p:txBody>
          <a:bodyPr wrap="none" rtlCol="0">
            <a:spAutoFit/>
          </a:bodyPr>
          <a:lstStyle/>
          <a:p>
            <a:pPr algn="ctr"/>
            <a:r>
              <a:rPr lang="en-US" altLang="zh-CN" b="1" dirty="0"/>
              <a:t>Weighted</a:t>
            </a:r>
          </a:p>
          <a:p>
            <a:pPr algn="ctr"/>
            <a:r>
              <a:rPr lang="en-US" altLang="zh-CN" b="1" dirty="0"/>
              <a:t>observed data</a:t>
            </a:r>
            <a:endParaRPr lang="zh-CN" altLang="en-US" b="1" dirty="0"/>
          </a:p>
        </p:txBody>
      </p:sp>
      <p:sp>
        <p:nvSpPr>
          <p:cNvPr id="91" name="文本框 90">
            <a:extLst>
              <a:ext uri="{FF2B5EF4-FFF2-40B4-BE49-F238E27FC236}">
                <a16:creationId xmlns:a16="http://schemas.microsoft.com/office/drawing/2014/main" id="{58CCBAC9-CD2B-4169-A75C-1902EBDCA30D}"/>
              </a:ext>
            </a:extLst>
          </p:cNvPr>
          <p:cNvSpPr txBox="1"/>
          <p:nvPr/>
        </p:nvSpPr>
        <p:spPr>
          <a:xfrm>
            <a:off x="8770357" y="3611310"/>
            <a:ext cx="3082895" cy="646331"/>
          </a:xfrm>
          <a:prstGeom prst="rect">
            <a:avLst/>
          </a:prstGeom>
          <a:noFill/>
        </p:spPr>
        <p:txBody>
          <a:bodyPr wrap="none" rtlCol="0">
            <a:spAutoFit/>
          </a:bodyPr>
          <a:lstStyle/>
          <a:p>
            <a:pPr algn="ctr"/>
            <a:r>
              <a:rPr lang="en-US" altLang="zh-CN" b="1" dirty="0"/>
              <a:t>Distinguishing calibration </a:t>
            </a:r>
          </a:p>
          <a:p>
            <a:pPr algn="ctr"/>
            <a:r>
              <a:rPr lang="en-US" altLang="zh-CN" b="1" dirty="0"/>
              <a:t>or weighted observed</a:t>
            </a:r>
            <a:endParaRPr lang="zh-CN" altLang="en-US" b="1" dirty="0"/>
          </a:p>
        </p:txBody>
      </p:sp>
    </p:spTree>
    <p:extLst>
      <p:ext uri="{BB962C8B-B14F-4D97-AF65-F5344CB8AC3E}">
        <p14:creationId xmlns:p14="http://schemas.microsoft.com/office/powerpoint/2010/main" val="218656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1D8B1B46-2B04-4980-A55D-E95EDA27161D}"/>
              </a:ext>
            </a:extLst>
          </p:cNvPr>
          <p:cNvPicPr>
            <a:picLocks noChangeAspect="1"/>
          </p:cNvPicPr>
          <p:nvPr/>
        </p:nvPicPr>
        <p:blipFill>
          <a:blip r:embed="rId3"/>
          <a:stretch>
            <a:fillRect/>
          </a:stretch>
        </p:blipFill>
        <p:spPr>
          <a:xfrm>
            <a:off x="2902289" y="4749235"/>
            <a:ext cx="7004911" cy="2038138"/>
          </a:xfrm>
          <a:prstGeom prst="rect">
            <a:avLst/>
          </a:prstGeom>
        </p:spPr>
      </p:pic>
      <p:sp>
        <p:nvSpPr>
          <p:cNvPr id="2" name="标题 1">
            <a:extLst>
              <a:ext uri="{FF2B5EF4-FFF2-40B4-BE49-F238E27FC236}">
                <a16:creationId xmlns:a16="http://schemas.microsoft.com/office/drawing/2014/main" id="{281D842A-D3D5-41FD-AC85-A676DCE19AA6}"/>
              </a:ext>
            </a:extLst>
          </p:cNvPr>
          <p:cNvSpPr>
            <a:spLocks noGrp="1"/>
          </p:cNvSpPr>
          <p:nvPr>
            <p:ph type="title"/>
          </p:nvPr>
        </p:nvSpPr>
        <p:spPr/>
        <p:txBody>
          <a:bodyPr/>
          <a:lstStyle/>
          <a:p>
            <a:r>
              <a:rPr lang="en-US" altLang="zh-CN" dirty="0"/>
              <a:t>Idea from GAN mechanism </a:t>
            </a:r>
            <a:endParaRPr lang="zh-CN" altLang="en-US" dirty="0"/>
          </a:p>
        </p:txBody>
      </p:sp>
      <p:sp>
        <p:nvSpPr>
          <p:cNvPr id="3" name="内容占位符 2">
            <a:extLst>
              <a:ext uri="{FF2B5EF4-FFF2-40B4-BE49-F238E27FC236}">
                <a16:creationId xmlns:a16="http://schemas.microsoft.com/office/drawing/2014/main" id="{5C1A8706-146F-49E3-94E3-B6A6AE3D30A1}"/>
              </a:ext>
            </a:extLst>
          </p:cNvPr>
          <p:cNvSpPr>
            <a:spLocks noGrp="1"/>
          </p:cNvSpPr>
          <p:nvPr>
            <p:ph idx="1"/>
          </p:nvPr>
        </p:nvSpPr>
        <p:spPr>
          <a:xfrm>
            <a:off x="609600" y="1447800"/>
            <a:ext cx="10972800" cy="4876800"/>
          </a:xfrm>
        </p:spPr>
        <p:txBody>
          <a:bodyPr/>
          <a:lstStyle/>
          <a:p>
            <a:r>
              <a:rPr lang="en-US" altLang="zh-CN" sz="3200" dirty="0">
                <a:latin typeface="Times New Roman" panose="02020603050405020304" pitchFamily="18" charset="0"/>
                <a:cs typeface="Times New Roman" panose="02020603050405020304" pitchFamily="18" charset="0"/>
              </a:rPr>
              <a:t>Generative Adversarial Networks (GAN)</a:t>
            </a:r>
          </a:p>
          <a:p>
            <a:endParaRPr lang="en-US" altLang="zh-CN" sz="4000" dirty="0">
              <a:latin typeface="Times New Roman" panose="02020603050405020304" pitchFamily="18" charset="0"/>
              <a:cs typeface="Times New Roman" panose="02020603050405020304" pitchFamily="18" charset="0"/>
            </a:endParaRPr>
          </a:p>
          <a:p>
            <a:endParaRPr lang="en-US" altLang="zh-CN" sz="40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Generative Adversarial De-confounding (GAD)</a:t>
            </a:r>
            <a:endParaRPr lang="zh-CN" altLang="en-US" sz="32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31ABCB63-DB2C-4075-89BF-E0951AD97352}"/>
              </a:ext>
            </a:extLst>
          </p:cNvPr>
          <p:cNvSpPr>
            <a:spLocks noGrp="1"/>
          </p:cNvSpPr>
          <p:nvPr>
            <p:ph type="sldNum" sz="quarter" idx="12"/>
          </p:nvPr>
        </p:nvSpPr>
        <p:spPr/>
        <p:txBody>
          <a:bodyPr/>
          <a:lstStyle/>
          <a:p>
            <a:fld id="{0CFEC368-1D7A-4F81-ABF6-AE0E36BAF64C}" type="slidenum">
              <a:rPr lang="en-US" smtClean="0"/>
              <a:pPr/>
              <a:t>31</a:t>
            </a:fld>
            <a:endParaRPr lang="en-US"/>
          </a:p>
        </p:txBody>
      </p:sp>
      <p:pic>
        <p:nvPicPr>
          <p:cNvPr id="5" name="图片 4">
            <a:extLst>
              <a:ext uri="{FF2B5EF4-FFF2-40B4-BE49-F238E27FC236}">
                <a16:creationId xmlns:a16="http://schemas.microsoft.com/office/drawing/2014/main" id="{1309AEC5-3318-4116-9BB8-017E0CD9ACFE}"/>
              </a:ext>
            </a:extLst>
          </p:cNvPr>
          <p:cNvPicPr>
            <a:picLocks noChangeAspect="1"/>
          </p:cNvPicPr>
          <p:nvPr/>
        </p:nvPicPr>
        <p:blipFill>
          <a:blip r:embed="rId4"/>
          <a:stretch>
            <a:fillRect/>
          </a:stretch>
        </p:blipFill>
        <p:spPr>
          <a:xfrm>
            <a:off x="2928456" y="1986773"/>
            <a:ext cx="6539772" cy="2145863"/>
          </a:xfrm>
          <a:prstGeom prst="rect">
            <a:avLst/>
          </a:prstGeom>
        </p:spPr>
      </p:pic>
      <p:pic>
        <p:nvPicPr>
          <p:cNvPr id="10" name="图片 9">
            <a:extLst>
              <a:ext uri="{FF2B5EF4-FFF2-40B4-BE49-F238E27FC236}">
                <a16:creationId xmlns:a16="http://schemas.microsoft.com/office/drawing/2014/main" id="{6B1A2135-27C5-4476-B295-BB8835D104DE}"/>
              </a:ext>
            </a:extLst>
          </p:cNvPr>
          <p:cNvPicPr>
            <a:picLocks noChangeAspect="1"/>
          </p:cNvPicPr>
          <p:nvPr/>
        </p:nvPicPr>
        <p:blipFill>
          <a:blip r:embed="rId5"/>
          <a:stretch>
            <a:fillRect/>
          </a:stretch>
        </p:blipFill>
        <p:spPr>
          <a:xfrm>
            <a:off x="3513600" y="5047036"/>
            <a:ext cx="1729382" cy="276838"/>
          </a:xfrm>
          <a:prstGeom prst="rect">
            <a:avLst/>
          </a:prstGeom>
        </p:spPr>
      </p:pic>
    </p:spTree>
    <p:extLst>
      <p:ext uri="{BB962C8B-B14F-4D97-AF65-F5344CB8AC3E}">
        <p14:creationId xmlns:p14="http://schemas.microsoft.com/office/powerpoint/2010/main" val="4061424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C2F96-1524-4301-979D-081FD7751AB1}"/>
              </a:ext>
            </a:extLst>
          </p:cNvPr>
          <p:cNvSpPr>
            <a:spLocks noGrp="1"/>
          </p:cNvSpPr>
          <p:nvPr>
            <p:ph type="title"/>
          </p:nvPr>
        </p:nvSpPr>
        <p:spPr/>
        <p:txBody>
          <a:bodyPr>
            <a:normAutofit/>
          </a:bodyPr>
          <a:lstStyle/>
          <a:p>
            <a:r>
              <a:rPr lang="en-US" altLang="zh-CN" sz="4000" dirty="0">
                <a:solidFill>
                  <a:srgbClr val="60208F"/>
                </a:solidFill>
              </a:rPr>
              <a:t>Generative Adversarial De-confounding (</a:t>
            </a:r>
            <a:r>
              <a:rPr lang="en-US" altLang="zh-CN" sz="4000" b="1" dirty="0">
                <a:solidFill>
                  <a:srgbClr val="60208F"/>
                </a:solidFill>
              </a:rPr>
              <a:t>GAD</a:t>
            </a:r>
            <a:r>
              <a:rPr lang="en-US" altLang="zh-CN" sz="4000" dirty="0">
                <a:solidFill>
                  <a:srgbClr val="60208F"/>
                </a:solidFill>
              </a:rPr>
              <a:t>)</a:t>
            </a:r>
            <a:endParaRPr lang="zh-CN" altLang="en-US" dirty="0"/>
          </a:p>
        </p:txBody>
      </p:sp>
      <p:sp>
        <p:nvSpPr>
          <p:cNvPr id="4" name="灯片编号占位符 3">
            <a:extLst>
              <a:ext uri="{FF2B5EF4-FFF2-40B4-BE49-F238E27FC236}">
                <a16:creationId xmlns:a16="http://schemas.microsoft.com/office/drawing/2014/main" id="{4F5F1C10-0113-43A1-B832-4D7AA70A0D10}"/>
              </a:ext>
            </a:extLst>
          </p:cNvPr>
          <p:cNvSpPr>
            <a:spLocks noGrp="1"/>
          </p:cNvSpPr>
          <p:nvPr>
            <p:ph type="sldNum" sz="quarter" idx="12"/>
          </p:nvPr>
        </p:nvSpPr>
        <p:spPr/>
        <p:txBody>
          <a:bodyPr/>
          <a:lstStyle/>
          <a:p>
            <a:fld id="{0CFEC368-1D7A-4F81-ABF6-AE0E36BAF64C}" type="slidenum">
              <a:rPr lang="en-US" smtClean="0"/>
              <a:pPr/>
              <a:t>32</a:t>
            </a:fld>
            <a:endParaRPr lang="en-US"/>
          </a:p>
        </p:txBody>
      </p:sp>
      <p:sp>
        <p:nvSpPr>
          <p:cNvPr id="7" name="内容占位符 6">
            <a:extLst>
              <a:ext uri="{FF2B5EF4-FFF2-40B4-BE49-F238E27FC236}">
                <a16:creationId xmlns:a16="http://schemas.microsoft.com/office/drawing/2014/main" id="{71F8B7F0-A0A2-4B31-A58F-7F7B55C25CB1}"/>
              </a:ext>
            </a:extLst>
          </p:cNvPr>
          <p:cNvSpPr>
            <a:spLocks noGrp="1"/>
          </p:cNvSpPr>
          <p:nvPr>
            <p:ph idx="1"/>
          </p:nvPr>
        </p:nvSpPr>
        <p:spPr>
          <a:xfrm>
            <a:off x="609600" y="1600200"/>
            <a:ext cx="11472000" cy="3792600"/>
          </a:xfrm>
        </p:spPr>
        <p:txBody>
          <a:bodyPr>
            <a:normAutofit/>
          </a:bodyPr>
          <a:lstStyle/>
          <a:p>
            <a:r>
              <a:rPr lang="en-US" altLang="zh-CN" sz="3200" dirty="0">
                <a:solidFill>
                  <a:srgbClr val="60208F"/>
                </a:solidFill>
              </a:rPr>
              <a:t>“Calibration”</a:t>
            </a:r>
            <a:r>
              <a:rPr lang="zh-CN" altLang="en-US" sz="3200" dirty="0">
                <a:solidFill>
                  <a:srgbClr val="60208F"/>
                </a:solidFill>
              </a:rPr>
              <a:t> </a:t>
            </a:r>
            <a:r>
              <a:rPr lang="en-US" altLang="zh-CN" sz="3200" dirty="0">
                <a:solidFill>
                  <a:srgbClr val="60208F"/>
                </a:solidFill>
              </a:rPr>
              <a:t>distribution:</a:t>
            </a:r>
          </a:p>
          <a:p>
            <a:r>
              <a:rPr lang="en-US" altLang="zh-CN" sz="3200" dirty="0">
                <a:solidFill>
                  <a:srgbClr val="60208F"/>
                </a:solidFill>
              </a:rPr>
              <a:t>Observed distribution: </a:t>
            </a:r>
          </a:p>
          <a:p>
            <a:r>
              <a:rPr lang="en-US" altLang="zh-CN" sz="3200" dirty="0">
                <a:solidFill>
                  <a:srgbClr val="60208F"/>
                </a:solidFill>
              </a:rPr>
              <a:t>Sample weights learning with GAD</a:t>
            </a:r>
          </a:p>
          <a:p>
            <a:endParaRPr lang="en-US" altLang="zh-CN" sz="3200" dirty="0">
              <a:solidFill>
                <a:srgbClr val="FF0000"/>
              </a:solidFill>
            </a:endParaRPr>
          </a:p>
          <a:p>
            <a:endParaRPr lang="zh-CN" altLang="en-US" sz="3200" dirty="0"/>
          </a:p>
        </p:txBody>
      </p:sp>
      <p:pic>
        <p:nvPicPr>
          <p:cNvPr id="12" name="图片 11">
            <a:extLst>
              <a:ext uri="{FF2B5EF4-FFF2-40B4-BE49-F238E27FC236}">
                <a16:creationId xmlns:a16="http://schemas.microsoft.com/office/drawing/2014/main" id="{237BA7B3-FC40-4945-8FF3-A5C8F992598B}"/>
              </a:ext>
            </a:extLst>
          </p:cNvPr>
          <p:cNvPicPr>
            <a:picLocks noChangeAspect="1"/>
          </p:cNvPicPr>
          <p:nvPr/>
        </p:nvPicPr>
        <p:blipFill>
          <a:blip r:embed="rId3"/>
          <a:stretch>
            <a:fillRect/>
          </a:stretch>
        </p:blipFill>
        <p:spPr>
          <a:xfrm>
            <a:off x="2263607" y="3718598"/>
            <a:ext cx="7457818" cy="1783930"/>
          </a:xfrm>
          <a:prstGeom prst="rect">
            <a:avLst/>
          </a:prstGeom>
        </p:spPr>
      </p:pic>
      <p:sp>
        <p:nvSpPr>
          <p:cNvPr id="13" name="矩形 12">
            <a:extLst>
              <a:ext uri="{FF2B5EF4-FFF2-40B4-BE49-F238E27FC236}">
                <a16:creationId xmlns:a16="http://schemas.microsoft.com/office/drawing/2014/main" id="{66C66B3C-F874-45CC-8FC3-3ACC0A7DAAAB}"/>
              </a:ext>
            </a:extLst>
          </p:cNvPr>
          <p:cNvSpPr/>
          <p:nvPr/>
        </p:nvSpPr>
        <p:spPr>
          <a:xfrm>
            <a:off x="6001106" y="4427663"/>
            <a:ext cx="925293" cy="458859"/>
          </a:xfrm>
          <a:prstGeom prst="rect">
            <a:avLst/>
          </a:prstGeom>
          <a:no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997318F-0585-4DE1-B71B-BF339D50560F}"/>
              </a:ext>
            </a:extLst>
          </p:cNvPr>
          <p:cNvSpPr/>
          <p:nvPr/>
        </p:nvSpPr>
        <p:spPr>
          <a:xfrm>
            <a:off x="7399157" y="3819410"/>
            <a:ext cx="297643" cy="458859"/>
          </a:xfrm>
          <a:prstGeom prst="rect">
            <a:avLst/>
          </a:prstGeom>
          <a:noFill/>
          <a:ln>
            <a:solidFill>
              <a:srgbClr val="171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17F648A-191B-49F5-AE0C-CF128F16A00A}"/>
              </a:ext>
            </a:extLst>
          </p:cNvPr>
          <p:cNvSpPr/>
          <p:nvPr/>
        </p:nvSpPr>
        <p:spPr>
          <a:xfrm>
            <a:off x="8580406" y="4381133"/>
            <a:ext cx="297643" cy="458859"/>
          </a:xfrm>
          <a:prstGeom prst="rect">
            <a:avLst/>
          </a:prstGeom>
          <a:noFill/>
          <a:ln>
            <a:solidFill>
              <a:srgbClr val="1717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8B2CA72-C52B-4AE4-8FCC-8BF4155A5160}"/>
              </a:ext>
            </a:extLst>
          </p:cNvPr>
          <p:cNvPicPr>
            <a:picLocks noChangeAspect="1"/>
          </p:cNvPicPr>
          <p:nvPr/>
        </p:nvPicPr>
        <p:blipFill>
          <a:blip r:embed="rId4"/>
          <a:stretch>
            <a:fillRect/>
          </a:stretch>
        </p:blipFill>
        <p:spPr>
          <a:xfrm>
            <a:off x="5378222" y="1709928"/>
            <a:ext cx="2810755" cy="449943"/>
          </a:xfrm>
          <a:prstGeom prst="rect">
            <a:avLst/>
          </a:prstGeom>
        </p:spPr>
      </p:pic>
      <p:pic>
        <p:nvPicPr>
          <p:cNvPr id="15" name="图片 14">
            <a:extLst>
              <a:ext uri="{FF2B5EF4-FFF2-40B4-BE49-F238E27FC236}">
                <a16:creationId xmlns:a16="http://schemas.microsoft.com/office/drawing/2014/main" id="{3F0CCDA5-EF97-48EF-8B03-649B35AB5A43}"/>
              </a:ext>
            </a:extLst>
          </p:cNvPr>
          <p:cNvPicPr>
            <a:picLocks noChangeAspect="1"/>
          </p:cNvPicPr>
          <p:nvPr/>
        </p:nvPicPr>
        <p:blipFill>
          <a:blip r:embed="rId5"/>
          <a:stretch>
            <a:fillRect/>
          </a:stretch>
        </p:blipFill>
        <p:spPr>
          <a:xfrm>
            <a:off x="5049600" y="2314659"/>
            <a:ext cx="2592000" cy="454737"/>
          </a:xfrm>
          <a:prstGeom prst="rect">
            <a:avLst/>
          </a:prstGeom>
        </p:spPr>
      </p:pic>
      <p:sp>
        <p:nvSpPr>
          <p:cNvPr id="3" name="文本框 2">
            <a:extLst>
              <a:ext uri="{FF2B5EF4-FFF2-40B4-BE49-F238E27FC236}">
                <a16:creationId xmlns:a16="http://schemas.microsoft.com/office/drawing/2014/main" id="{97278741-0E57-46AC-AB60-0D55B260C41B}"/>
              </a:ext>
            </a:extLst>
          </p:cNvPr>
          <p:cNvSpPr txBox="1"/>
          <p:nvPr/>
        </p:nvSpPr>
        <p:spPr>
          <a:xfrm>
            <a:off x="1312200" y="6071735"/>
            <a:ext cx="9912600" cy="646331"/>
          </a:xfrm>
          <a:prstGeom prst="rect">
            <a:avLst/>
          </a:prstGeom>
          <a:noFill/>
        </p:spPr>
        <p:txBody>
          <a:bodyPr wrap="square">
            <a:spAutoFit/>
          </a:bodyPr>
          <a:lstStyle/>
          <a:p>
            <a:r>
              <a:rPr lang="en-US" altLang="zh-CN" sz="1800" dirty="0" err="1">
                <a:solidFill>
                  <a:srgbClr val="222222"/>
                </a:solidFill>
                <a:latin typeface="Arial" panose="020B0604020202020204" pitchFamily="34" charset="0"/>
              </a:rPr>
              <a:t>Kuang</a:t>
            </a:r>
            <a:r>
              <a:rPr lang="en-US" altLang="zh-CN" sz="1800" dirty="0">
                <a:solidFill>
                  <a:srgbClr val="222222"/>
                </a:solidFill>
                <a:latin typeface="Arial" panose="020B0604020202020204" pitchFamily="34" charset="0"/>
              </a:rPr>
              <a:t> K, Li Y, Li B, et al. Continuous Treatment Effect Estimation via Generative Adversarial De-confounding[J]//DMKD 2021.</a:t>
            </a:r>
            <a:endParaRPr lang="zh-CN" altLang="en-US" sz="1800" dirty="0"/>
          </a:p>
        </p:txBody>
      </p:sp>
    </p:spTree>
    <p:extLst>
      <p:ext uri="{BB962C8B-B14F-4D97-AF65-F5344CB8AC3E}">
        <p14:creationId xmlns:p14="http://schemas.microsoft.com/office/powerpoint/2010/main" val="221747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C2F96-1524-4301-979D-081FD7751AB1}"/>
              </a:ext>
            </a:extLst>
          </p:cNvPr>
          <p:cNvSpPr>
            <a:spLocks noGrp="1"/>
          </p:cNvSpPr>
          <p:nvPr>
            <p:ph type="title"/>
          </p:nvPr>
        </p:nvSpPr>
        <p:spPr/>
        <p:txBody>
          <a:bodyPr/>
          <a:lstStyle/>
          <a:p>
            <a:r>
              <a:rPr lang="en-US" altLang="zh-CN" dirty="0"/>
              <a:t>Continuous Treatment Effect Estimation</a:t>
            </a:r>
            <a:endParaRPr lang="zh-CN" altLang="en-US" dirty="0"/>
          </a:p>
        </p:txBody>
      </p:sp>
      <p:sp>
        <p:nvSpPr>
          <p:cNvPr id="4" name="灯片编号占位符 3">
            <a:extLst>
              <a:ext uri="{FF2B5EF4-FFF2-40B4-BE49-F238E27FC236}">
                <a16:creationId xmlns:a16="http://schemas.microsoft.com/office/drawing/2014/main" id="{4F5F1C10-0113-43A1-B832-4D7AA70A0D10}"/>
              </a:ext>
            </a:extLst>
          </p:cNvPr>
          <p:cNvSpPr>
            <a:spLocks noGrp="1"/>
          </p:cNvSpPr>
          <p:nvPr>
            <p:ph type="sldNum" sz="quarter" idx="12"/>
          </p:nvPr>
        </p:nvSpPr>
        <p:spPr/>
        <p:txBody>
          <a:bodyPr/>
          <a:lstStyle/>
          <a:p>
            <a:fld id="{0CFEC368-1D7A-4F81-ABF6-AE0E36BAF64C}" type="slidenum">
              <a:rPr lang="en-US" smtClean="0"/>
              <a:pPr/>
              <a:t>33</a:t>
            </a:fld>
            <a:endParaRPr lang="en-US"/>
          </a:p>
        </p:txBody>
      </p:sp>
      <p:sp>
        <p:nvSpPr>
          <p:cNvPr id="15" name="内容占位符 14">
            <a:extLst>
              <a:ext uri="{FF2B5EF4-FFF2-40B4-BE49-F238E27FC236}">
                <a16:creationId xmlns:a16="http://schemas.microsoft.com/office/drawing/2014/main" id="{788FB236-B75D-48F2-B181-648586D752D3}"/>
              </a:ext>
            </a:extLst>
          </p:cNvPr>
          <p:cNvSpPr>
            <a:spLocks noGrp="1"/>
          </p:cNvSpPr>
          <p:nvPr>
            <p:ph idx="1"/>
          </p:nvPr>
        </p:nvSpPr>
        <p:spPr/>
        <p:txBody>
          <a:bodyPr/>
          <a:lstStyle/>
          <a:p>
            <a:endParaRPr lang="zh-CN" altLang="en-US"/>
          </a:p>
        </p:txBody>
      </p:sp>
      <p:pic>
        <p:nvPicPr>
          <p:cNvPr id="16" name="图片 15">
            <a:extLst>
              <a:ext uri="{FF2B5EF4-FFF2-40B4-BE49-F238E27FC236}">
                <a16:creationId xmlns:a16="http://schemas.microsoft.com/office/drawing/2014/main" id="{227A4B02-6E1D-46AB-A892-BDD06599BB6D}"/>
              </a:ext>
            </a:extLst>
          </p:cNvPr>
          <p:cNvPicPr>
            <a:picLocks noChangeAspect="1"/>
          </p:cNvPicPr>
          <p:nvPr/>
        </p:nvPicPr>
        <p:blipFill>
          <a:blip r:embed="rId3"/>
          <a:stretch>
            <a:fillRect/>
          </a:stretch>
        </p:blipFill>
        <p:spPr>
          <a:xfrm>
            <a:off x="0" y="1431955"/>
            <a:ext cx="12192000" cy="2467690"/>
          </a:xfrm>
          <a:prstGeom prst="rect">
            <a:avLst/>
          </a:prstGeom>
        </p:spPr>
      </p:pic>
      <p:sp>
        <p:nvSpPr>
          <p:cNvPr id="17" name="矩形 16">
            <a:extLst>
              <a:ext uri="{FF2B5EF4-FFF2-40B4-BE49-F238E27FC236}">
                <a16:creationId xmlns:a16="http://schemas.microsoft.com/office/drawing/2014/main" id="{378EB81A-0688-4EAE-88AE-068ADA8F28E5}"/>
              </a:ext>
            </a:extLst>
          </p:cNvPr>
          <p:cNvSpPr/>
          <p:nvPr/>
        </p:nvSpPr>
        <p:spPr>
          <a:xfrm>
            <a:off x="72000" y="3175200"/>
            <a:ext cx="11700000" cy="253800"/>
          </a:xfrm>
          <a:prstGeom prst="rect">
            <a:avLst/>
          </a:prstGeom>
          <a:noFill/>
          <a:ln>
            <a:solidFill>
              <a:srgbClr val="FF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40781105-22AF-4716-930E-F6B6DAD8FBD1}"/>
              </a:ext>
            </a:extLst>
          </p:cNvPr>
          <p:cNvGrpSpPr/>
          <p:nvPr/>
        </p:nvGrpSpPr>
        <p:grpSpPr>
          <a:xfrm>
            <a:off x="2631112" y="4038600"/>
            <a:ext cx="6581775" cy="2732230"/>
            <a:chOff x="1033912" y="3975845"/>
            <a:chExt cx="6581775" cy="2732230"/>
          </a:xfrm>
        </p:grpSpPr>
        <p:pic>
          <p:nvPicPr>
            <p:cNvPr id="19" name="图片 18">
              <a:extLst>
                <a:ext uri="{FF2B5EF4-FFF2-40B4-BE49-F238E27FC236}">
                  <a16:creationId xmlns:a16="http://schemas.microsoft.com/office/drawing/2014/main" id="{DD7E92E6-021C-4939-B7EE-5C5470F0A1E5}"/>
                </a:ext>
              </a:extLst>
            </p:cNvPr>
            <p:cNvPicPr>
              <a:picLocks noChangeAspect="1"/>
            </p:cNvPicPr>
            <p:nvPr/>
          </p:nvPicPr>
          <p:blipFill>
            <a:blip r:embed="rId4"/>
            <a:stretch>
              <a:fillRect/>
            </a:stretch>
          </p:blipFill>
          <p:spPr>
            <a:xfrm>
              <a:off x="1033912" y="3975845"/>
              <a:ext cx="6581775" cy="990600"/>
            </a:xfrm>
            <a:prstGeom prst="rect">
              <a:avLst/>
            </a:prstGeom>
          </p:spPr>
        </p:pic>
        <p:pic>
          <p:nvPicPr>
            <p:cNvPr id="20" name="图片 19">
              <a:extLst>
                <a:ext uri="{FF2B5EF4-FFF2-40B4-BE49-F238E27FC236}">
                  <a16:creationId xmlns:a16="http://schemas.microsoft.com/office/drawing/2014/main" id="{BE3E843F-DDE9-40C3-B970-B055A5C4BB44}"/>
                </a:ext>
              </a:extLst>
            </p:cNvPr>
            <p:cNvPicPr>
              <a:picLocks noChangeAspect="1"/>
            </p:cNvPicPr>
            <p:nvPr/>
          </p:nvPicPr>
          <p:blipFill>
            <a:blip r:embed="rId5"/>
            <a:stretch>
              <a:fillRect/>
            </a:stretch>
          </p:blipFill>
          <p:spPr>
            <a:xfrm>
              <a:off x="1033912" y="4812600"/>
              <a:ext cx="6534150" cy="1895475"/>
            </a:xfrm>
            <a:prstGeom prst="rect">
              <a:avLst/>
            </a:prstGeom>
          </p:spPr>
        </p:pic>
      </p:grpSp>
    </p:spTree>
    <p:extLst>
      <p:ext uri="{BB962C8B-B14F-4D97-AF65-F5344CB8AC3E}">
        <p14:creationId xmlns:p14="http://schemas.microsoft.com/office/powerpoint/2010/main" val="4072440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 New</a:t>
            </a:r>
            <a:r>
              <a:rPr lang="zh-CN" altLang="en-US" dirty="0"/>
              <a:t> </a:t>
            </a:r>
            <a:r>
              <a:rPr lang="en-US" altLang="zh-CN" dirty="0"/>
              <a:t>challenges</a:t>
            </a:r>
            <a:r>
              <a:rPr lang="zh-CN" altLang="en-US" dirty="0"/>
              <a:t> </a:t>
            </a:r>
            <a:r>
              <a:rPr lang="en-US" altLang="zh-CN" dirty="0"/>
              <a:t>in</a:t>
            </a:r>
            <a:r>
              <a:rPr lang="zh-CN" altLang="en-US" dirty="0"/>
              <a:t> </a:t>
            </a:r>
            <a:r>
              <a:rPr lang="en-US" altLang="zh-CN" dirty="0"/>
              <a:t>Big</a:t>
            </a:r>
            <a:r>
              <a:rPr lang="zh-CN" altLang="en-US" dirty="0"/>
              <a:t> </a:t>
            </a:r>
            <a:r>
              <a:rPr lang="en-US" altLang="zh-CN" dirty="0"/>
              <a:t>Data</a:t>
            </a:r>
            <a:r>
              <a:rPr lang="zh-CN" altLang="en-US" dirty="0"/>
              <a:t> </a:t>
            </a:r>
            <a:r>
              <a:rPr lang="en-US" altLang="zh-CN" dirty="0"/>
              <a:t>era</a:t>
            </a:r>
            <a:endParaRPr lang="en-US" dirty="0"/>
          </a:p>
        </p:txBody>
      </p:sp>
      <p:sp>
        <p:nvSpPr>
          <p:cNvPr id="3" name="Content Placeholder 2"/>
          <p:cNvSpPr>
            <a:spLocks noGrp="1"/>
          </p:cNvSpPr>
          <p:nvPr>
            <p:ph idx="1"/>
          </p:nvPr>
        </p:nvSpPr>
        <p:spPr>
          <a:xfrm>
            <a:off x="609600" y="1600200"/>
            <a:ext cx="10972800" cy="5099180"/>
          </a:xfrm>
        </p:spPr>
        <p:txBody>
          <a:bodyPr>
            <a:normAutofit lnSpcReduction="10000"/>
          </a:bodyPr>
          <a:lstStyle/>
          <a:p>
            <a:r>
              <a:rPr lang="en-US" sz="3600" dirty="0">
                <a:solidFill>
                  <a:srgbClr val="FF0000"/>
                </a:solidFill>
                <a:latin typeface="Times New Roman" panose="02020603050405020304" pitchFamily="18" charset="0"/>
                <a:cs typeface="Times New Roman" panose="02020603050405020304" pitchFamily="18" charset="0"/>
              </a:rPr>
              <a:t>Automatically separate confounders</a:t>
            </a:r>
          </a:p>
          <a:p>
            <a:pPr lvl="1"/>
            <a:r>
              <a:rPr lang="en-US" sz="3200" dirty="0">
                <a:latin typeface="Times New Roman" panose="02020603050405020304" pitchFamily="18" charset="0"/>
                <a:cs typeface="Times New Roman" panose="02020603050405020304" pitchFamily="18" charset="0"/>
              </a:rPr>
              <a:t>Not all observed variables are confounders</a:t>
            </a:r>
          </a:p>
          <a:p>
            <a:pPr lvl="1"/>
            <a:r>
              <a:rPr lang="en-US" sz="3200" dirty="0">
                <a:solidFill>
                  <a:srgbClr val="AC29E7"/>
                </a:solidFill>
                <a:latin typeface="Times New Roman" panose="02020603050405020304" pitchFamily="18" charset="0"/>
                <a:cs typeface="Times New Roman" panose="02020603050405020304" pitchFamily="18" charset="0"/>
              </a:rPr>
              <a:t>Data-Driven Variables Decomposition (D</a:t>
            </a:r>
            <a:r>
              <a:rPr lang="en-US" sz="3200" baseline="30000" dirty="0">
                <a:solidFill>
                  <a:srgbClr val="AC29E7"/>
                </a:solidFill>
                <a:latin typeface="Times New Roman" panose="02020603050405020304" pitchFamily="18" charset="0"/>
                <a:cs typeface="Times New Roman" panose="02020603050405020304" pitchFamily="18" charset="0"/>
              </a:rPr>
              <a:t>2</a:t>
            </a:r>
            <a:r>
              <a:rPr lang="en-US" sz="3200" dirty="0">
                <a:solidFill>
                  <a:srgbClr val="AC29E7"/>
                </a:solidFill>
                <a:latin typeface="Times New Roman" panose="02020603050405020304" pitchFamily="18" charset="0"/>
                <a:cs typeface="Times New Roman" panose="02020603050405020304" pitchFamily="18" charset="0"/>
              </a:rPr>
              <a:t>VD)</a:t>
            </a:r>
          </a:p>
          <a:p>
            <a:r>
              <a:rPr lang="en-US" altLang="zh-CN" sz="3600" dirty="0">
                <a:solidFill>
                  <a:srgbClr val="FF0000"/>
                </a:solidFill>
                <a:latin typeface="Times New Roman" panose="02020603050405020304" pitchFamily="18" charset="0"/>
                <a:cs typeface="Times New Roman" panose="02020603050405020304" pitchFamily="18" charset="0"/>
              </a:rPr>
              <a:t>Remove unobserved confounding bias</a:t>
            </a:r>
          </a:p>
          <a:p>
            <a:pPr lvl="1"/>
            <a:r>
              <a:rPr lang="en-US" altLang="zh-CN" sz="3200" dirty="0">
                <a:latin typeface="Times New Roman" panose="02020603050405020304" pitchFamily="18" charset="0"/>
                <a:cs typeface="Times New Roman" panose="02020603050405020304" pitchFamily="18" charset="0"/>
              </a:rPr>
              <a:t>Not all confounders are observed</a:t>
            </a:r>
          </a:p>
          <a:p>
            <a:pPr lvl="1"/>
            <a:r>
              <a:rPr lang="en-US" altLang="zh-CN" sz="3200" dirty="0">
                <a:solidFill>
                  <a:srgbClr val="AC29E7"/>
                </a:solidFill>
                <a:latin typeface="Times New Roman" panose="02020603050405020304" pitchFamily="18" charset="0"/>
                <a:cs typeface="Times New Roman" panose="02020603050405020304" pitchFamily="18" charset="0"/>
              </a:rPr>
              <a:t>Automatic Instrumental Variable Decomposition (</a:t>
            </a:r>
            <a:r>
              <a:rPr lang="en-US" altLang="zh-CN" sz="3200" dirty="0" err="1">
                <a:solidFill>
                  <a:srgbClr val="AC29E7"/>
                </a:solidFill>
                <a:latin typeface="Times New Roman" panose="02020603050405020304" pitchFamily="18" charset="0"/>
                <a:cs typeface="Times New Roman" panose="02020603050405020304" pitchFamily="18" charset="0"/>
              </a:rPr>
              <a:t>AutoIV</a:t>
            </a:r>
            <a:r>
              <a:rPr lang="en-US" altLang="zh-CN" sz="3200" dirty="0">
                <a:solidFill>
                  <a:srgbClr val="AC29E7"/>
                </a:solidFill>
                <a:latin typeface="Times New Roman" panose="02020603050405020304" pitchFamily="18" charset="0"/>
                <a:cs typeface="Times New Roman" panose="02020603050405020304" pitchFamily="18" charset="0"/>
              </a:rPr>
              <a:t>)</a:t>
            </a:r>
            <a:endParaRPr lang="en-US" sz="3200" dirty="0">
              <a:solidFill>
                <a:srgbClr val="AC29E7"/>
              </a:solidFill>
              <a:latin typeface="Times New Roman" panose="02020603050405020304" pitchFamily="18" charset="0"/>
              <a:cs typeface="Times New Roman" panose="02020603050405020304" pitchFamily="18" charset="0"/>
            </a:endParaRPr>
          </a:p>
          <a:p>
            <a:r>
              <a:rPr lang="en-US" altLang="zh-CN" sz="3600" dirty="0">
                <a:solidFill>
                  <a:srgbClr val="FF0000"/>
                </a:solidFill>
                <a:latin typeface="Times New Roman" panose="02020603050405020304" pitchFamily="18" charset="0"/>
                <a:cs typeface="Times New Roman" panose="02020603050405020304" pitchFamily="18" charset="0"/>
              </a:rPr>
              <a:t>Continuous treatment effect estimation</a:t>
            </a:r>
            <a:endParaRPr lang="en-US" sz="3600" dirty="0">
              <a:solidFill>
                <a:srgbClr val="FF0000"/>
              </a:solidFill>
              <a:latin typeface="Times New Roman" panose="02020603050405020304" pitchFamily="18" charset="0"/>
              <a:cs typeface="Times New Roman" panose="02020603050405020304" pitchFamily="18" charset="0"/>
            </a:endParaRPr>
          </a:p>
          <a:p>
            <a:pPr lvl="1"/>
            <a:r>
              <a:rPr lang="en-US" sz="3200" dirty="0">
                <a:latin typeface="Times New Roman" panose="02020603050405020304" pitchFamily="18" charset="0"/>
                <a:cs typeface="Times New Roman" panose="02020603050405020304" pitchFamily="18" charset="0"/>
              </a:rPr>
              <a:t>Treatment variables are not always binary</a:t>
            </a:r>
          </a:p>
          <a:p>
            <a:pPr lvl="1"/>
            <a:r>
              <a:rPr lang="en-US" sz="3200" dirty="0">
                <a:solidFill>
                  <a:srgbClr val="AC29E7"/>
                </a:solidFill>
                <a:latin typeface="Times New Roman" panose="02020603050405020304" pitchFamily="18" charset="0"/>
                <a:cs typeface="Times New Roman" panose="02020603050405020304" pitchFamily="18" charset="0"/>
              </a:rPr>
              <a:t>Generative Adversarial De-confounding (GAD)</a:t>
            </a:r>
          </a:p>
        </p:txBody>
      </p:sp>
      <p:sp>
        <p:nvSpPr>
          <p:cNvPr id="4" name="Slide Number Placeholder 3"/>
          <p:cNvSpPr>
            <a:spLocks noGrp="1"/>
          </p:cNvSpPr>
          <p:nvPr>
            <p:ph type="sldNum" sz="quarter" idx="12"/>
          </p:nvPr>
        </p:nvSpPr>
        <p:spPr/>
        <p:txBody>
          <a:bodyPr/>
          <a:lstStyle/>
          <a:p>
            <a:fld id="{0CFEC368-1D7A-4F81-ABF6-AE0E36BAF64C}" type="slidenum">
              <a:rPr lang="en-US" smtClean="0"/>
              <a:pPr/>
              <a:t>34</a:t>
            </a:fld>
            <a:endParaRPr lang="en-US"/>
          </a:p>
        </p:txBody>
      </p:sp>
    </p:spTree>
    <p:extLst>
      <p:ext uri="{BB962C8B-B14F-4D97-AF65-F5344CB8AC3E}">
        <p14:creationId xmlns:p14="http://schemas.microsoft.com/office/powerpoint/2010/main" val="1914112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9EE974F-1759-4B25-997E-67F45CD8E8CF}"/>
              </a:ext>
            </a:extLst>
          </p:cNvPr>
          <p:cNvSpPr txBox="1"/>
          <p:nvPr/>
        </p:nvSpPr>
        <p:spPr>
          <a:xfrm>
            <a:off x="1629355" y="1463791"/>
            <a:ext cx="9144000" cy="1569660"/>
          </a:xfrm>
          <a:prstGeom prst="rect">
            <a:avLst/>
          </a:prstGeom>
          <a:noFill/>
        </p:spPr>
        <p:txBody>
          <a:bodyPr wrap="square" rtlCol="0">
            <a:spAutoFit/>
          </a:bodyPr>
          <a:lstStyle/>
          <a:p>
            <a:pPr algn="ctr"/>
            <a:r>
              <a:rPr lang="en-US" altLang="zh-CN" sz="4800" b="1" dirty="0">
                <a:solidFill>
                  <a:srgbClr val="BE0712"/>
                </a:solidFill>
                <a:latin typeface="Times New Roman" panose="02020603050405020304" pitchFamily="18" charset="0"/>
                <a:ea typeface="黑体" panose="02010609060101010101" pitchFamily="49" charset="-122"/>
                <a:cs typeface="Times New Roman" panose="02020603050405020304" pitchFamily="18" charset="0"/>
              </a:rPr>
              <a:t>Survey Paper</a:t>
            </a:r>
            <a:r>
              <a:rPr lang="zh-CN" altLang="en-US" sz="4800" b="1" dirty="0">
                <a:solidFill>
                  <a:srgbClr val="BE0712"/>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4800" b="1" dirty="0">
              <a:solidFill>
                <a:srgbClr val="BE0712"/>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4800" b="1" dirty="0">
                <a:solidFill>
                  <a:srgbClr val="BE0712"/>
                </a:solidFill>
                <a:latin typeface="Times New Roman" panose="02020603050405020304" pitchFamily="18" charset="0"/>
                <a:ea typeface="黑体" panose="02010609060101010101" pitchFamily="49" charset="-122"/>
                <a:cs typeface="Times New Roman" panose="02020603050405020304" pitchFamily="18" charset="0"/>
              </a:rPr>
              <a:t>Causal Inference</a:t>
            </a:r>
            <a:r>
              <a:rPr lang="zh-CN" altLang="en-US" sz="4800" b="1" dirty="0">
                <a:solidFill>
                  <a:srgbClr val="BE0712"/>
                </a:solidFill>
                <a:latin typeface="Times New Roman" panose="02020603050405020304" pitchFamily="18" charset="0"/>
                <a:ea typeface="黑体" panose="02010609060101010101" pitchFamily="49" charset="-122"/>
                <a:cs typeface="Times New Roman" panose="02020603050405020304" pitchFamily="18" charset="0"/>
              </a:rPr>
              <a:t>（因果推理）</a:t>
            </a:r>
          </a:p>
        </p:txBody>
      </p:sp>
      <p:pic>
        <p:nvPicPr>
          <p:cNvPr id="3" name="图片 2">
            <a:extLst>
              <a:ext uri="{FF2B5EF4-FFF2-40B4-BE49-F238E27FC236}">
                <a16:creationId xmlns:a16="http://schemas.microsoft.com/office/drawing/2014/main" id="{C980D167-96FD-4933-9628-50D31930AB9A}"/>
              </a:ext>
            </a:extLst>
          </p:cNvPr>
          <p:cNvPicPr>
            <a:picLocks noChangeAspect="1"/>
          </p:cNvPicPr>
          <p:nvPr/>
        </p:nvPicPr>
        <p:blipFill>
          <a:blip r:embed="rId3"/>
          <a:stretch>
            <a:fillRect/>
          </a:stretch>
        </p:blipFill>
        <p:spPr>
          <a:xfrm>
            <a:off x="10201013" y="378070"/>
            <a:ext cx="1941013" cy="2589815"/>
          </a:xfrm>
          <a:prstGeom prst="rect">
            <a:avLst/>
          </a:prstGeom>
        </p:spPr>
      </p:pic>
      <p:sp>
        <p:nvSpPr>
          <p:cNvPr id="2" name="矩形 1">
            <a:extLst>
              <a:ext uri="{FF2B5EF4-FFF2-40B4-BE49-F238E27FC236}">
                <a16:creationId xmlns:a16="http://schemas.microsoft.com/office/drawing/2014/main" id="{6D02D526-9BE6-49E7-8395-74006835CB98}"/>
              </a:ext>
            </a:extLst>
          </p:cNvPr>
          <p:cNvSpPr/>
          <p:nvPr/>
        </p:nvSpPr>
        <p:spPr>
          <a:xfrm>
            <a:off x="940086" y="6020288"/>
            <a:ext cx="10522539" cy="646331"/>
          </a:xfrm>
          <a:prstGeom prst="rect">
            <a:avLst/>
          </a:prstGeom>
        </p:spPr>
        <p:txBody>
          <a:bodyPr wrap="square">
            <a:spAutoFit/>
          </a:bodyPr>
          <a:lstStyle/>
          <a:p>
            <a:r>
              <a:rPr lang="en-US" altLang="zh-CN" dirty="0" err="1">
                <a:solidFill>
                  <a:srgbClr val="222222"/>
                </a:solidFill>
                <a:latin typeface="Arial" panose="020B0604020202020204" pitchFamily="34" charset="0"/>
              </a:rPr>
              <a:t>Kuang</a:t>
            </a:r>
            <a:r>
              <a:rPr lang="en-US" altLang="zh-CN" dirty="0">
                <a:solidFill>
                  <a:srgbClr val="222222"/>
                </a:solidFill>
                <a:latin typeface="Arial" panose="020B0604020202020204" pitchFamily="34" charset="0"/>
              </a:rPr>
              <a:t>, K., Li, L., </a:t>
            </a:r>
            <a:r>
              <a:rPr lang="en-US" altLang="zh-CN" dirty="0" err="1">
                <a:solidFill>
                  <a:srgbClr val="222222"/>
                </a:solidFill>
                <a:latin typeface="Arial" panose="020B0604020202020204" pitchFamily="34" charset="0"/>
              </a:rPr>
              <a:t>Geng</a:t>
            </a:r>
            <a:r>
              <a:rPr lang="en-US" altLang="zh-CN" dirty="0">
                <a:solidFill>
                  <a:srgbClr val="222222"/>
                </a:solidFill>
                <a:latin typeface="Arial" panose="020B0604020202020204" pitchFamily="34" charset="0"/>
              </a:rPr>
              <a:t>, Z., Xu, L., Zhang, K., Liao, B., Huang, H., Ding, P., Miao, W., Jiang, Z. (2020). </a:t>
            </a:r>
            <a:r>
              <a:rPr lang="en-US" altLang="zh-CN" dirty="0">
                <a:solidFill>
                  <a:srgbClr val="C00000"/>
                </a:solidFill>
                <a:latin typeface="Arial" panose="020B0604020202020204" pitchFamily="34" charset="0"/>
              </a:rPr>
              <a:t>Causal Inference</a:t>
            </a:r>
            <a:r>
              <a:rPr lang="en-US" altLang="zh-CN" dirty="0">
                <a:solidFill>
                  <a:srgbClr val="222222"/>
                </a:solidFill>
                <a:latin typeface="Arial" panose="020B0604020202020204" pitchFamily="34" charset="0"/>
              </a:rPr>
              <a:t>. </a:t>
            </a:r>
            <a:r>
              <a:rPr lang="en-US" altLang="zh-CN" i="1" dirty="0">
                <a:solidFill>
                  <a:srgbClr val="222222"/>
                </a:solidFill>
                <a:latin typeface="Arial" panose="020B0604020202020204" pitchFamily="34" charset="0"/>
              </a:rPr>
              <a:t>Engineering</a:t>
            </a:r>
            <a:r>
              <a:rPr lang="en-US" altLang="zh-CN" dirty="0">
                <a:solidFill>
                  <a:srgbClr val="222222"/>
                </a:solidFill>
                <a:latin typeface="Arial" panose="020B0604020202020204" pitchFamily="34" charset="0"/>
              </a:rPr>
              <a:t>. </a:t>
            </a:r>
            <a:r>
              <a:rPr lang="en-US" altLang="zh-CN" dirty="0">
                <a:hlinkClick r:id="rId4"/>
              </a:rPr>
              <a:t>http://www.engineering.org.cn/ch/10.1016/j.eng.2019.08.016</a:t>
            </a:r>
            <a:endParaRPr lang="zh-CN" altLang="en-US" dirty="0"/>
          </a:p>
        </p:txBody>
      </p:sp>
      <p:sp>
        <p:nvSpPr>
          <p:cNvPr id="8" name="文本框 7">
            <a:extLst>
              <a:ext uri="{FF2B5EF4-FFF2-40B4-BE49-F238E27FC236}">
                <a16:creationId xmlns:a16="http://schemas.microsoft.com/office/drawing/2014/main" id="{F9688D95-B785-420B-AEBE-062E116C1575}"/>
              </a:ext>
            </a:extLst>
          </p:cNvPr>
          <p:cNvSpPr txBox="1"/>
          <p:nvPr/>
        </p:nvSpPr>
        <p:spPr>
          <a:xfrm>
            <a:off x="2871132" y="702305"/>
            <a:ext cx="6094602" cy="369332"/>
          </a:xfrm>
          <a:prstGeom prst="rect">
            <a:avLst/>
          </a:prstGeom>
          <a:noFill/>
        </p:spPr>
        <p:txBody>
          <a:bodyPr wrap="square">
            <a:spAutoFit/>
          </a:bodyPr>
          <a:lstStyle/>
          <a:p>
            <a:pPr algn="l" fontAlgn="base"/>
            <a:r>
              <a:rPr lang="en-US" altLang="zh-CN" b="0" i="0" dirty="0">
                <a:solidFill>
                  <a:srgbClr val="222222"/>
                </a:solidFill>
                <a:effectLst/>
                <a:latin typeface="NexusSans"/>
              </a:rPr>
              <a:t>The official journal of the </a:t>
            </a:r>
            <a:r>
              <a:rPr lang="en-US" altLang="zh-CN" b="0" i="0" u="none" strike="noStrike" dirty="0">
                <a:solidFill>
                  <a:srgbClr val="007398"/>
                </a:solidFill>
                <a:effectLst/>
                <a:latin typeface="NexusSans"/>
                <a:hlinkClick r:id="rId5"/>
              </a:rPr>
              <a:t>Chinese Academy of Engineering</a:t>
            </a:r>
            <a:endParaRPr lang="en-US" altLang="zh-CN" b="0" i="0" dirty="0">
              <a:solidFill>
                <a:srgbClr val="222222"/>
              </a:solidFill>
              <a:effectLst/>
              <a:latin typeface="NexusSans"/>
            </a:endParaRPr>
          </a:p>
        </p:txBody>
      </p:sp>
      <p:pic>
        <p:nvPicPr>
          <p:cNvPr id="9" name="图片 8">
            <a:extLst>
              <a:ext uri="{FF2B5EF4-FFF2-40B4-BE49-F238E27FC236}">
                <a16:creationId xmlns:a16="http://schemas.microsoft.com/office/drawing/2014/main" id="{BD999E38-766A-4946-866B-F854CCD46CA3}"/>
              </a:ext>
            </a:extLst>
          </p:cNvPr>
          <p:cNvPicPr>
            <a:picLocks noChangeAspect="1"/>
          </p:cNvPicPr>
          <p:nvPr/>
        </p:nvPicPr>
        <p:blipFill>
          <a:blip r:embed="rId6"/>
          <a:stretch>
            <a:fillRect/>
          </a:stretch>
        </p:blipFill>
        <p:spPr>
          <a:xfrm>
            <a:off x="3099591" y="3577252"/>
            <a:ext cx="5992817" cy="2307931"/>
          </a:xfrm>
          <a:prstGeom prst="rect">
            <a:avLst/>
          </a:prstGeom>
        </p:spPr>
      </p:pic>
    </p:spTree>
    <p:extLst>
      <p:ext uri="{BB962C8B-B14F-4D97-AF65-F5344CB8AC3E}">
        <p14:creationId xmlns:p14="http://schemas.microsoft.com/office/powerpoint/2010/main" val="3726225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extLst>
              <a:ext uri="{FF2B5EF4-FFF2-40B4-BE49-F238E27FC236}">
                <a16:creationId xmlns:a16="http://schemas.microsoft.com/office/drawing/2014/main" id="{78B2F8F7-E2A1-41C2-B581-0D3386C04424}"/>
              </a:ext>
            </a:extLst>
          </p:cNvPr>
          <p:cNvSpPr txBox="1">
            <a:spLocks/>
          </p:cNvSpPr>
          <p:nvPr/>
        </p:nvSpPr>
        <p:spPr>
          <a:xfrm>
            <a:off x="343950" y="663777"/>
            <a:ext cx="11848050" cy="5038847"/>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000" dirty="0">
                <a:solidFill>
                  <a:srgbClr val="60208F"/>
                </a:solidFill>
                <a:latin typeface="Times New Roman" panose="02020603050405020304" pitchFamily="18" charset="0"/>
                <a:ea typeface="黑体" panose="02010609060101010101" pitchFamily="49" charset="-122"/>
                <a:cs typeface="Times New Roman" panose="02020603050405020304" pitchFamily="18" charset="0"/>
              </a:rPr>
              <a:t>Content</a:t>
            </a:r>
          </a:p>
          <a:p>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Kun</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Kuang</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Estimating average treatment effect: A brief review and beyond</a:t>
            </a:r>
          </a:p>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Lian Li: Attribution problems in counterfactual inference</a:t>
            </a:r>
          </a:p>
          <a:p>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Zhi</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Geng</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The Yule–Simpson paradox and the surrogate paradox</a:t>
            </a:r>
          </a:p>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Lei</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Xu:</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Causal potential theory</a:t>
            </a:r>
          </a:p>
          <a:p>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Kun</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Zhang: Discovering causal information from observational data</a:t>
            </a:r>
          </a:p>
          <a:p>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Beishui</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Liao and </a:t>
            </a:r>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Huaxin</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Huang: Formal argumentation in causal reasoning and explanation</a:t>
            </a:r>
          </a:p>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Peng Ding: </a:t>
            </a:r>
            <a:r>
              <a:rPr lang="en-US" altLang="zh-TW" sz="2400" dirty="0">
                <a:latin typeface="Times New Roman" panose="02020603050405020304" pitchFamily="18" charset="0"/>
                <a:ea typeface="黑体" panose="02010609060101010101" pitchFamily="49" charset="-122"/>
                <a:cs typeface="Times New Roman" panose="02020603050405020304" pitchFamily="18" charset="0"/>
              </a:rPr>
              <a:t>Causal inference with complex experiments</a:t>
            </a:r>
          </a:p>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Wang Miao: Instrumental variables and negative controls for observational studies</a:t>
            </a:r>
          </a:p>
          <a:p>
            <a:r>
              <a:rPr lang="en-US" altLang="zh-CN" sz="2400" dirty="0" err="1">
                <a:latin typeface="Times New Roman" panose="02020603050405020304" pitchFamily="18" charset="0"/>
                <a:ea typeface="黑体" panose="02010609060101010101" pitchFamily="49" charset="-122"/>
                <a:cs typeface="Times New Roman" panose="02020603050405020304" pitchFamily="18" charset="0"/>
              </a:rPr>
              <a:t>Zhichao</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Jiang: Causal inference with interference</a:t>
            </a:r>
          </a:p>
        </p:txBody>
      </p:sp>
      <p:sp>
        <p:nvSpPr>
          <p:cNvPr id="3" name="矩形 2">
            <a:extLst>
              <a:ext uri="{FF2B5EF4-FFF2-40B4-BE49-F238E27FC236}">
                <a16:creationId xmlns:a16="http://schemas.microsoft.com/office/drawing/2014/main" id="{3EACB596-8B9E-4B27-841D-81B5024C2EAC}"/>
              </a:ext>
            </a:extLst>
          </p:cNvPr>
          <p:cNvSpPr/>
          <p:nvPr/>
        </p:nvSpPr>
        <p:spPr>
          <a:xfrm>
            <a:off x="2577113" y="5702624"/>
            <a:ext cx="7037773" cy="923330"/>
          </a:xfrm>
          <a:prstGeom prst="rect">
            <a:avLst/>
          </a:prstGeom>
        </p:spPr>
        <p:txBody>
          <a:bodyPr wrap="square">
            <a:spAutoFit/>
          </a:bodyPr>
          <a:lstStyle/>
          <a:p>
            <a:r>
              <a:rPr lang="en-US" altLang="zh-CN" dirty="0">
                <a:solidFill>
                  <a:srgbClr val="222222"/>
                </a:solidFill>
                <a:latin typeface="Arial" panose="020B0604020202020204" pitchFamily="34" charset="0"/>
              </a:rPr>
              <a:t>Kuang, K., Li, L., </a:t>
            </a:r>
            <a:r>
              <a:rPr lang="en-US" altLang="zh-CN" dirty="0" err="1">
                <a:solidFill>
                  <a:srgbClr val="222222"/>
                </a:solidFill>
                <a:latin typeface="Arial" panose="020B0604020202020204" pitchFamily="34" charset="0"/>
              </a:rPr>
              <a:t>Geng</a:t>
            </a:r>
            <a:r>
              <a:rPr lang="en-US" altLang="zh-CN" dirty="0">
                <a:solidFill>
                  <a:srgbClr val="222222"/>
                </a:solidFill>
                <a:latin typeface="Arial" panose="020B0604020202020204" pitchFamily="34" charset="0"/>
              </a:rPr>
              <a:t>, Z., Xu, L., Zhang, K., Liao, B., Huang, H., Ding, P., Miao, W., Jiang, Z. (2020). </a:t>
            </a:r>
            <a:r>
              <a:rPr lang="en-US" altLang="zh-CN" dirty="0">
                <a:solidFill>
                  <a:srgbClr val="C00000"/>
                </a:solidFill>
                <a:latin typeface="Arial" panose="020B0604020202020204" pitchFamily="34" charset="0"/>
              </a:rPr>
              <a:t>Causal Inference</a:t>
            </a:r>
            <a:r>
              <a:rPr lang="en-US" altLang="zh-CN" dirty="0">
                <a:solidFill>
                  <a:srgbClr val="222222"/>
                </a:solidFill>
                <a:latin typeface="Arial" panose="020B0604020202020204" pitchFamily="34" charset="0"/>
              </a:rPr>
              <a:t>. </a:t>
            </a:r>
            <a:r>
              <a:rPr lang="en-US" altLang="zh-CN" i="1" dirty="0">
                <a:solidFill>
                  <a:srgbClr val="222222"/>
                </a:solidFill>
                <a:latin typeface="Arial" panose="020B0604020202020204" pitchFamily="34" charset="0"/>
              </a:rPr>
              <a:t>Engineering</a:t>
            </a:r>
            <a:r>
              <a:rPr lang="en-US" altLang="zh-CN" dirty="0">
                <a:solidFill>
                  <a:srgbClr val="222222"/>
                </a:solidFill>
                <a:latin typeface="Arial" panose="020B0604020202020204" pitchFamily="34" charset="0"/>
              </a:rPr>
              <a:t>.</a:t>
            </a:r>
          </a:p>
          <a:p>
            <a:r>
              <a:rPr lang="en-US" altLang="zh-CN" dirty="0">
                <a:hlinkClick r:id="rId2"/>
              </a:rPr>
              <a:t>http://www.engineering.org.cn/ch/10.1016/j.eng.2019.08.016</a:t>
            </a:r>
            <a:endParaRPr lang="zh-CN" altLang="en-US" dirty="0"/>
          </a:p>
        </p:txBody>
      </p:sp>
    </p:spTree>
    <p:extLst>
      <p:ext uri="{BB962C8B-B14F-4D97-AF65-F5344CB8AC3E}">
        <p14:creationId xmlns:p14="http://schemas.microsoft.com/office/powerpoint/2010/main" val="4066013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FBAE6E4-9AD9-49E6-B9D8-B59D4E947643}"/>
              </a:ext>
            </a:extLst>
          </p:cNvPr>
          <p:cNvSpPr>
            <a:spLocks noGrp="1"/>
          </p:cNvSpPr>
          <p:nvPr>
            <p:ph type="sldNum" sz="quarter" idx="12"/>
          </p:nvPr>
        </p:nvSpPr>
        <p:spPr/>
        <p:txBody>
          <a:bodyPr/>
          <a:lstStyle/>
          <a:p>
            <a:fld id="{0CFEC368-1D7A-4F81-ABF6-AE0E36BAF64C}" type="slidenum">
              <a:rPr lang="en-US" smtClean="0"/>
              <a:pPr/>
              <a:t>37</a:t>
            </a:fld>
            <a:endParaRPr lang="en-US"/>
          </a:p>
        </p:txBody>
      </p:sp>
      <p:sp>
        <p:nvSpPr>
          <p:cNvPr id="15" name="标题 1">
            <a:extLst>
              <a:ext uri="{FF2B5EF4-FFF2-40B4-BE49-F238E27FC236}">
                <a16:creationId xmlns:a16="http://schemas.microsoft.com/office/drawing/2014/main" id="{53233281-D5E3-48A2-936F-2839DE5A781D}"/>
              </a:ext>
            </a:extLst>
          </p:cNvPr>
          <p:cNvSpPr txBox="1">
            <a:spLocks/>
          </p:cNvSpPr>
          <p:nvPr/>
        </p:nvSpPr>
        <p:spPr>
          <a:xfrm>
            <a:off x="2104290" y="3878101"/>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rgbClr val="7030A0"/>
                </a:solidFill>
                <a:latin typeface="+mj-lt"/>
                <a:ea typeface="+mj-ea"/>
                <a:cs typeface="+mj-cs"/>
              </a:defRPr>
            </a:lvl1pPr>
          </a:lstStyle>
          <a:p>
            <a:pPr algn="ctr"/>
            <a:r>
              <a:rPr lang="en-US" altLang="zh-CN" dirty="0"/>
              <a:t>Thank You!</a:t>
            </a:r>
            <a:endParaRPr lang="zh-CN" altLang="en-US" dirty="0"/>
          </a:p>
        </p:txBody>
      </p:sp>
      <p:sp>
        <p:nvSpPr>
          <p:cNvPr id="16" name="Rectangle 4">
            <a:extLst>
              <a:ext uri="{FF2B5EF4-FFF2-40B4-BE49-F238E27FC236}">
                <a16:creationId xmlns:a16="http://schemas.microsoft.com/office/drawing/2014/main" id="{BB67E384-2F23-496D-8C05-04012883B8D6}"/>
              </a:ext>
            </a:extLst>
          </p:cNvPr>
          <p:cNvSpPr/>
          <p:nvPr/>
        </p:nvSpPr>
        <p:spPr>
          <a:xfrm>
            <a:off x="3047390" y="5042118"/>
            <a:ext cx="6343403" cy="1815882"/>
          </a:xfrm>
          <a:prstGeom prst="rect">
            <a:avLst/>
          </a:prstGeom>
        </p:spPr>
        <p:txBody>
          <a:bodyPr wrap="none">
            <a:spAutoFit/>
          </a:bodyPr>
          <a:lstStyle/>
          <a:p>
            <a:pPr algn="ctr"/>
            <a:r>
              <a:rPr lang="en-US" altLang="zh-CN" sz="2800" dirty="0">
                <a:solidFill>
                  <a:srgbClr val="60208F"/>
                </a:solidFill>
              </a:rPr>
              <a:t>Kun Kuang</a:t>
            </a:r>
          </a:p>
          <a:p>
            <a:pPr algn="ctr"/>
            <a:r>
              <a:rPr lang="en-US" altLang="zh-CN" sz="2800" dirty="0">
                <a:solidFill>
                  <a:srgbClr val="60208F"/>
                </a:solidFill>
                <a:hlinkClick r:id="rId2">
                  <a:extLst>
                    <a:ext uri="{A12FA001-AC4F-418D-AE19-62706E023703}">
                      <ahyp:hlinkClr xmlns:ahyp="http://schemas.microsoft.com/office/drawing/2018/hyperlinkcolor" val="tx"/>
                    </a:ext>
                  </a:extLst>
                </a:hlinkClick>
              </a:rPr>
              <a:t>kunkuang@zju.edu.cn</a:t>
            </a:r>
            <a:endParaRPr lang="en-US" altLang="zh-CN" sz="2800" dirty="0">
              <a:solidFill>
                <a:srgbClr val="60208F"/>
              </a:solidFill>
            </a:endParaRPr>
          </a:p>
          <a:p>
            <a:pPr algn="ctr"/>
            <a:r>
              <a:rPr lang="en-US" altLang="zh-CN" sz="2800" dirty="0">
                <a:solidFill>
                  <a:srgbClr val="60208F"/>
                </a:solidFill>
              </a:rPr>
              <a:t>Homepage: </a:t>
            </a:r>
            <a:r>
              <a:rPr lang="en-US" altLang="zh-CN" sz="2800" dirty="0">
                <a:solidFill>
                  <a:srgbClr val="60208F"/>
                </a:solidFill>
                <a:hlinkClick r:id="rId3">
                  <a:extLst>
                    <a:ext uri="{A12FA001-AC4F-418D-AE19-62706E023703}">
                      <ahyp:hlinkClr xmlns:ahyp="http://schemas.microsoft.com/office/drawing/2018/hyperlinkcolor" val="tx"/>
                    </a:ext>
                  </a:extLst>
                </a:hlinkClick>
              </a:rPr>
              <a:t>https://kunkuang.github.io/</a:t>
            </a:r>
            <a:endParaRPr lang="zh-CN" altLang="zh-CN" sz="2800" dirty="0">
              <a:solidFill>
                <a:srgbClr val="60208F"/>
              </a:solidFill>
            </a:endParaRPr>
          </a:p>
          <a:p>
            <a:pPr algn="ctr"/>
            <a:endParaRPr lang="en-US" sz="2800" dirty="0">
              <a:solidFill>
                <a:srgbClr val="60208F"/>
              </a:solidFill>
            </a:endParaRPr>
          </a:p>
        </p:txBody>
      </p:sp>
      <p:sp>
        <p:nvSpPr>
          <p:cNvPr id="7" name="文本框 6">
            <a:extLst>
              <a:ext uri="{FF2B5EF4-FFF2-40B4-BE49-F238E27FC236}">
                <a16:creationId xmlns:a16="http://schemas.microsoft.com/office/drawing/2014/main" id="{3E1E4810-C7AD-4862-9AD7-66D6F6220FBE}"/>
              </a:ext>
            </a:extLst>
          </p:cNvPr>
          <p:cNvSpPr txBox="1"/>
          <p:nvPr/>
        </p:nvSpPr>
        <p:spPr>
          <a:xfrm>
            <a:off x="5426938" y="972041"/>
            <a:ext cx="1731253" cy="338554"/>
          </a:xfrm>
          <a:prstGeom prst="rect">
            <a:avLst/>
          </a:prstGeom>
          <a:noFill/>
        </p:spPr>
        <p:txBody>
          <a:bodyPr wrap="square">
            <a:spAutoFit/>
          </a:bodyPr>
          <a:lstStyle/>
          <a:p>
            <a:r>
              <a:rPr lang="en-US" altLang="zh-CN" sz="1600" dirty="0"/>
              <a:t>Causal Inference</a:t>
            </a:r>
            <a:endParaRPr lang="zh-CN" altLang="en-US" sz="1600" dirty="0"/>
          </a:p>
        </p:txBody>
      </p:sp>
      <p:grpSp>
        <p:nvGrpSpPr>
          <p:cNvPr id="8" name="组合 7">
            <a:extLst>
              <a:ext uri="{FF2B5EF4-FFF2-40B4-BE49-F238E27FC236}">
                <a16:creationId xmlns:a16="http://schemas.microsoft.com/office/drawing/2014/main" id="{309A778D-0567-4ED3-A488-20953B1653B9}"/>
              </a:ext>
            </a:extLst>
          </p:cNvPr>
          <p:cNvGrpSpPr/>
          <p:nvPr/>
        </p:nvGrpSpPr>
        <p:grpSpPr>
          <a:xfrm>
            <a:off x="1584757" y="1019402"/>
            <a:ext cx="3999230" cy="2685282"/>
            <a:chOff x="145139" y="3863931"/>
            <a:chExt cx="3999230" cy="2685282"/>
          </a:xfrm>
        </p:grpSpPr>
        <p:sp>
          <p:nvSpPr>
            <p:cNvPr id="9" name="矩形 8">
              <a:extLst>
                <a:ext uri="{FF2B5EF4-FFF2-40B4-BE49-F238E27FC236}">
                  <a16:creationId xmlns:a16="http://schemas.microsoft.com/office/drawing/2014/main" id="{E4A8C5AC-0D73-47F8-9A84-8B2F20CD49CA}"/>
                </a:ext>
              </a:extLst>
            </p:cNvPr>
            <p:cNvSpPr>
              <a:spLocks noChangeArrowheads="1"/>
            </p:cNvSpPr>
            <p:nvPr/>
          </p:nvSpPr>
          <p:spPr bwMode="auto">
            <a:xfrm>
              <a:off x="145139" y="3863931"/>
              <a:ext cx="3856267" cy="2340441"/>
            </a:xfrm>
            <a:prstGeom prst="rect">
              <a:avLst/>
            </a:prstGeom>
            <a:solidFill>
              <a:schemeClr val="bg1"/>
            </a:solidFill>
            <a:ln w="9525">
              <a:solidFill>
                <a:srgbClr val="A6A6A6"/>
              </a:solidFill>
              <a:miter lim="800000"/>
              <a:headEnd/>
              <a:tailEnd/>
            </a:ln>
            <a:effectLst>
              <a:outerShdw blurRad="127000" dist="76201" dir="8100000" algn="tr" rotWithShape="0">
                <a:srgbClr val="808080">
                  <a:alpha val="39998"/>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ctr">
                <a:buFont typeface="+mj-ea"/>
                <a:buAutoNum type="circleNumDbPlain"/>
                <a:defRPr/>
              </a:pPr>
              <a:endParaRPr lang="zh-CN" altLang="en-US" b="1" dirty="0">
                <a:solidFill>
                  <a:srgbClr val="FFFFFF"/>
                </a:solidFill>
                <a:latin typeface="Times New Roman" panose="02020603050405020304" pitchFamily="18" charset="0"/>
                <a:ea typeface="SimHei" panose="02010609060101010101" pitchFamily="49" charset="-122"/>
                <a:cs typeface="Times New Roman" panose="02020603050405020304" pitchFamily="18" charset="0"/>
              </a:endParaRPr>
            </a:p>
          </p:txBody>
        </p:sp>
        <p:sp>
          <p:nvSpPr>
            <p:cNvPr id="10" name="内容占位符 2">
              <a:extLst>
                <a:ext uri="{FF2B5EF4-FFF2-40B4-BE49-F238E27FC236}">
                  <a16:creationId xmlns:a16="http://schemas.microsoft.com/office/drawing/2014/main" id="{6DB625A6-32EF-4633-A359-77F49054D6EC}"/>
                </a:ext>
              </a:extLst>
            </p:cNvPr>
            <p:cNvSpPr txBox="1">
              <a:spLocks/>
            </p:cNvSpPr>
            <p:nvPr/>
          </p:nvSpPr>
          <p:spPr>
            <a:xfrm>
              <a:off x="191643" y="3966152"/>
              <a:ext cx="3784308" cy="258306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buClr>
                  <a:srgbClr val="7030A0"/>
                </a:buClr>
                <a:buFont typeface="Wingdings" panose="05000000000000000000" pitchFamily="2" charset="2"/>
                <a:buChar char="n"/>
              </a:pPr>
              <a:r>
                <a:rPr lang="en-US" altLang="zh-CN" sz="2000" dirty="0"/>
                <a:t> Sources of Correlation</a:t>
              </a:r>
            </a:p>
          </p:txBody>
        </p:sp>
        <p:pic>
          <p:nvPicPr>
            <p:cNvPr id="11" name="图片 10">
              <a:extLst>
                <a:ext uri="{FF2B5EF4-FFF2-40B4-BE49-F238E27FC236}">
                  <a16:creationId xmlns:a16="http://schemas.microsoft.com/office/drawing/2014/main" id="{FD3EC7E0-89CD-46DD-8CB6-174F32BD09F6}"/>
                </a:ext>
              </a:extLst>
            </p:cNvPr>
            <p:cNvPicPr>
              <a:picLocks noChangeAspect="1"/>
            </p:cNvPicPr>
            <p:nvPr/>
          </p:nvPicPr>
          <p:blipFill>
            <a:blip r:embed="rId4"/>
            <a:stretch>
              <a:fillRect/>
            </a:stretch>
          </p:blipFill>
          <p:spPr>
            <a:xfrm>
              <a:off x="239347" y="4825696"/>
              <a:ext cx="903634" cy="331637"/>
            </a:xfrm>
            <a:prstGeom prst="rect">
              <a:avLst/>
            </a:prstGeom>
          </p:spPr>
        </p:pic>
        <p:pic>
          <p:nvPicPr>
            <p:cNvPr id="12" name="图片 11">
              <a:extLst>
                <a:ext uri="{FF2B5EF4-FFF2-40B4-BE49-F238E27FC236}">
                  <a16:creationId xmlns:a16="http://schemas.microsoft.com/office/drawing/2014/main" id="{1AD14CC0-8D03-40A9-BB9F-0D58622A9273}"/>
                </a:ext>
              </a:extLst>
            </p:cNvPr>
            <p:cNvPicPr>
              <a:picLocks noChangeAspect="1"/>
            </p:cNvPicPr>
            <p:nvPr/>
          </p:nvPicPr>
          <p:blipFill>
            <a:blip r:embed="rId5"/>
            <a:stretch>
              <a:fillRect/>
            </a:stretch>
          </p:blipFill>
          <p:spPr>
            <a:xfrm>
              <a:off x="1424646" y="4686397"/>
              <a:ext cx="903633" cy="658580"/>
            </a:xfrm>
            <a:prstGeom prst="rect">
              <a:avLst/>
            </a:prstGeom>
          </p:spPr>
        </p:pic>
        <p:pic>
          <p:nvPicPr>
            <p:cNvPr id="13" name="图片 12">
              <a:extLst>
                <a:ext uri="{FF2B5EF4-FFF2-40B4-BE49-F238E27FC236}">
                  <a16:creationId xmlns:a16="http://schemas.microsoft.com/office/drawing/2014/main" id="{967D5C4F-09A5-4000-9B9C-4765315B7B19}"/>
                </a:ext>
              </a:extLst>
            </p:cNvPr>
            <p:cNvPicPr>
              <a:picLocks noChangeAspect="1"/>
            </p:cNvPicPr>
            <p:nvPr/>
          </p:nvPicPr>
          <p:blipFill>
            <a:blip r:embed="rId6"/>
            <a:stretch>
              <a:fillRect/>
            </a:stretch>
          </p:blipFill>
          <p:spPr>
            <a:xfrm>
              <a:off x="2749636" y="4679454"/>
              <a:ext cx="936513" cy="658580"/>
            </a:xfrm>
            <a:prstGeom prst="rect">
              <a:avLst/>
            </a:prstGeom>
          </p:spPr>
        </p:pic>
        <p:sp>
          <p:nvSpPr>
            <p:cNvPr id="14" name="文本框 13">
              <a:extLst>
                <a:ext uri="{FF2B5EF4-FFF2-40B4-BE49-F238E27FC236}">
                  <a16:creationId xmlns:a16="http://schemas.microsoft.com/office/drawing/2014/main" id="{E8A4A88C-341C-4517-8F72-4E84B0CD5686}"/>
                </a:ext>
              </a:extLst>
            </p:cNvPr>
            <p:cNvSpPr txBox="1"/>
            <p:nvPr/>
          </p:nvSpPr>
          <p:spPr>
            <a:xfrm>
              <a:off x="191641" y="4367547"/>
              <a:ext cx="1053253" cy="307777"/>
            </a:xfrm>
            <a:prstGeom prst="rect">
              <a:avLst/>
            </a:prstGeom>
            <a:noFill/>
          </p:spPr>
          <p:txBody>
            <a:bodyPr wrap="square">
              <a:spAutoFit/>
            </a:bodyPr>
            <a:lstStyle/>
            <a:p>
              <a:r>
                <a:rPr lang="en-US" altLang="zh-CN" sz="1400" dirty="0">
                  <a:solidFill>
                    <a:srgbClr val="FF0000"/>
                  </a:solidFill>
                </a:rPr>
                <a:t>Causation</a:t>
              </a:r>
              <a:endParaRPr lang="zh-CN" altLang="en-US" sz="1400" dirty="0">
                <a:solidFill>
                  <a:srgbClr val="FF0000"/>
                </a:solidFill>
              </a:endParaRPr>
            </a:p>
          </p:txBody>
        </p:sp>
        <p:sp>
          <p:nvSpPr>
            <p:cNvPr id="17" name="文本框 16">
              <a:extLst>
                <a:ext uri="{FF2B5EF4-FFF2-40B4-BE49-F238E27FC236}">
                  <a16:creationId xmlns:a16="http://schemas.microsoft.com/office/drawing/2014/main" id="{44EE46D8-C02F-45F0-8166-B4D32C0BFC60}"/>
                </a:ext>
              </a:extLst>
            </p:cNvPr>
            <p:cNvSpPr txBox="1"/>
            <p:nvPr/>
          </p:nvSpPr>
          <p:spPr>
            <a:xfrm>
              <a:off x="1250442" y="4367547"/>
              <a:ext cx="1410773" cy="492443"/>
            </a:xfrm>
            <a:prstGeom prst="rect">
              <a:avLst/>
            </a:prstGeom>
            <a:noFill/>
          </p:spPr>
          <p:txBody>
            <a:bodyPr wrap="square">
              <a:spAutoFit/>
            </a:bodyPr>
            <a:lstStyle/>
            <a:p>
              <a:r>
                <a:rPr lang="en-US" altLang="zh-CN" sz="1400" dirty="0"/>
                <a:t>Confounding</a:t>
              </a:r>
            </a:p>
            <a:p>
              <a:endParaRPr lang="zh-CN" altLang="en-US" sz="1200" dirty="0"/>
            </a:p>
          </p:txBody>
        </p:sp>
        <p:sp>
          <p:nvSpPr>
            <p:cNvPr id="18" name="文本框 17">
              <a:extLst>
                <a:ext uri="{FF2B5EF4-FFF2-40B4-BE49-F238E27FC236}">
                  <a16:creationId xmlns:a16="http://schemas.microsoft.com/office/drawing/2014/main" id="{89A19C25-A376-49CA-960F-2018FA4E5C89}"/>
                </a:ext>
              </a:extLst>
            </p:cNvPr>
            <p:cNvSpPr txBox="1"/>
            <p:nvPr/>
          </p:nvSpPr>
          <p:spPr>
            <a:xfrm>
              <a:off x="2473602" y="4378620"/>
              <a:ext cx="1592564" cy="307777"/>
            </a:xfrm>
            <a:prstGeom prst="rect">
              <a:avLst/>
            </a:prstGeom>
            <a:noFill/>
          </p:spPr>
          <p:txBody>
            <a:bodyPr wrap="square">
              <a:spAutoFit/>
            </a:bodyPr>
            <a:lstStyle/>
            <a:p>
              <a:r>
                <a:rPr lang="en-US" altLang="zh-CN" sz="1400" dirty="0"/>
                <a:t>Sample Selection</a:t>
              </a:r>
            </a:p>
          </p:txBody>
        </p:sp>
        <p:sp>
          <p:nvSpPr>
            <p:cNvPr id="19" name="文本框 18">
              <a:extLst>
                <a:ext uri="{FF2B5EF4-FFF2-40B4-BE49-F238E27FC236}">
                  <a16:creationId xmlns:a16="http://schemas.microsoft.com/office/drawing/2014/main" id="{8D7F07EC-2FDE-47E5-A1C5-EF93F329378E}"/>
                </a:ext>
              </a:extLst>
            </p:cNvPr>
            <p:cNvSpPr txBox="1"/>
            <p:nvPr/>
          </p:nvSpPr>
          <p:spPr>
            <a:xfrm>
              <a:off x="1129296" y="5370956"/>
              <a:ext cx="1592564" cy="600164"/>
            </a:xfrm>
            <a:prstGeom prst="rect">
              <a:avLst/>
            </a:prstGeom>
            <a:noFill/>
          </p:spPr>
          <p:txBody>
            <a:bodyPr wrap="square">
              <a:spAutoFit/>
            </a:bodyPr>
            <a:lstStyle/>
            <a:p>
              <a:r>
                <a:rPr lang="en-US" altLang="zh-CN" sz="1100" dirty="0">
                  <a:solidFill>
                    <a:srgbClr val="7030A0"/>
                  </a:solidFill>
                </a:rPr>
                <a:t>Spurious Correlation</a:t>
              </a:r>
              <a:r>
                <a:rPr lang="en-US" altLang="zh-CN" sz="1100" dirty="0"/>
                <a:t>: T is correlated with Y ignoring X</a:t>
              </a:r>
              <a:endParaRPr lang="zh-CN" altLang="en-US" sz="1050" dirty="0"/>
            </a:p>
          </p:txBody>
        </p:sp>
        <p:sp>
          <p:nvSpPr>
            <p:cNvPr id="20" name="文本框 19">
              <a:extLst>
                <a:ext uri="{FF2B5EF4-FFF2-40B4-BE49-F238E27FC236}">
                  <a16:creationId xmlns:a16="http://schemas.microsoft.com/office/drawing/2014/main" id="{F02C20F0-EB8C-4601-8B93-6DDD24C79BFD}"/>
                </a:ext>
              </a:extLst>
            </p:cNvPr>
            <p:cNvSpPr txBox="1"/>
            <p:nvPr/>
          </p:nvSpPr>
          <p:spPr>
            <a:xfrm>
              <a:off x="2551805" y="5370956"/>
              <a:ext cx="1592564" cy="600164"/>
            </a:xfrm>
            <a:prstGeom prst="rect">
              <a:avLst/>
            </a:prstGeom>
            <a:noFill/>
          </p:spPr>
          <p:txBody>
            <a:bodyPr wrap="square">
              <a:spAutoFit/>
            </a:bodyPr>
            <a:lstStyle/>
            <a:p>
              <a:r>
                <a:rPr lang="en-US" altLang="zh-CN" sz="1100" dirty="0">
                  <a:solidFill>
                    <a:srgbClr val="7030A0"/>
                  </a:solidFill>
                </a:rPr>
                <a:t>Spurious Correlation: </a:t>
              </a:r>
              <a:r>
                <a:rPr lang="en-US" altLang="zh-CN" sz="1100" dirty="0"/>
                <a:t>T is correlated with Y given S</a:t>
              </a:r>
            </a:p>
          </p:txBody>
        </p:sp>
        <p:sp>
          <p:nvSpPr>
            <p:cNvPr id="21" name="文本框 20">
              <a:extLst>
                <a:ext uri="{FF2B5EF4-FFF2-40B4-BE49-F238E27FC236}">
                  <a16:creationId xmlns:a16="http://schemas.microsoft.com/office/drawing/2014/main" id="{610933B6-0397-4F9B-BBCF-B1E215891433}"/>
                </a:ext>
              </a:extLst>
            </p:cNvPr>
            <p:cNvSpPr txBox="1"/>
            <p:nvPr/>
          </p:nvSpPr>
          <p:spPr>
            <a:xfrm>
              <a:off x="239347" y="5363885"/>
              <a:ext cx="1011095" cy="600164"/>
            </a:xfrm>
            <a:prstGeom prst="rect">
              <a:avLst/>
            </a:prstGeom>
            <a:noFill/>
          </p:spPr>
          <p:txBody>
            <a:bodyPr wrap="square">
              <a:spAutoFit/>
            </a:bodyPr>
            <a:lstStyle/>
            <a:p>
              <a:r>
                <a:rPr lang="en-US" altLang="zh-CN" sz="1100" b="1" dirty="0">
                  <a:solidFill>
                    <a:srgbClr val="FF0000"/>
                  </a:solidFill>
                </a:rPr>
                <a:t>Stable</a:t>
              </a:r>
            </a:p>
            <a:p>
              <a:r>
                <a:rPr lang="en-US" altLang="zh-CN" sz="1100" b="1" dirty="0">
                  <a:solidFill>
                    <a:srgbClr val="FF0000"/>
                  </a:solidFill>
                </a:rPr>
                <a:t>Actionable</a:t>
              </a:r>
            </a:p>
            <a:p>
              <a:r>
                <a:rPr lang="en-US" altLang="zh-CN" sz="1100" b="1" dirty="0">
                  <a:solidFill>
                    <a:srgbClr val="FF0000"/>
                  </a:solidFill>
                </a:rPr>
                <a:t>Explainable</a:t>
              </a:r>
              <a:endParaRPr lang="zh-CN" altLang="en-US" sz="1050" b="1" dirty="0">
                <a:solidFill>
                  <a:srgbClr val="FF0000"/>
                </a:solidFill>
              </a:endParaRPr>
            </a:p>
          </p:txBody>
        </p:sp>
      </p:grpSp>
      <p:sp>
        <p:nvSpPr>
          <p:cNvPr id="22" name="矩形 21">
            <a:extLst>
              <a:ext uri="{FF2B5EF4-FFF2-40B4-BE49-F238E27FC236}">
                <a16:creationId xmlns:a16="http://schemas.microsoft.com/office/drawing/2014/main" id="{D37BF925-94F3-4AAC-B797-248C718998F0}"/>
              </a:ext>
            </a:extLst>
          </p:cNvPr>
          <p:cNvSpPr>
            <a:spLocks noChangeArrowheads="1"/>
          </p:cNvSpPr>
          <p:nvPr/>
        </p:nvSpPr>
        <p:spPr bwMode="auto">
          <a:xfrm>
            <a:off x="7195571" y="779080"/>
            <a:ext cx="3179954" cy="1338566"/>
          </a:xfrm>
          <a:prstGeom prst="rect">
            <a:avLst/>
          </a:prstGeom>
          <a:solidFill>
            <a:schemeClr val="bg1"/>
          </a:solidFill>
          <a:ln w="9525">
            <a:solidFill>
              <a:srgbClr val="A6A6A6"/>
            </a:solidFill>
            <a:miter lim="800000"/>
            <a:headEnd/>
            <a:tailEnd/>
          </a:ln>
          <a:effectLst>
            <a:outerShdw blurRad="127000" dist="76201" dir="8100000" algn="tr" rotWithShape="0">
              <a:srgbClr val="808080">
                <a:alpha val="39998"/>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ctr">
              <a:buFont typeface="+mj-ea"/>
              <a:buAutoNum type="circleNumDbPlain"/>
              <a:defRPr/>
            </a:pPr>
            <a:endParaRPr lang="zh-CN" altLang="en-US" b="1" dirty="0">
              <a:solidFill>
                <a:srgbClr val="FFFFFF"/>
              </a:solidFill>
              <a:latin typeface="Times New Roman" panose="02020603050405020304" pitchFamily="18" charset="0"/>
              <a:ea typeface="SimHei" panose="02010609060101010101" pitchFamily="49" charset="-122"/>
              <a:cs typeface="Times New Roman" panose="02020603050405020304" pitchFamily="18" charset="0"/>
            </a:endParaRPr>
          </a:p>
        </p:txBody>
      </p:sp>
      <p:sp>
        <p:nvSpPr>
          <p:cNvPr id="23" name="箭头: 右 22">
            <a:extLst>
              <a:ext uri="{FF2B5EF4-FFF2-40B4-BE49-F238E27FC236}">
                <a16:creationId xmlns:a16="http://schemas.microsoft.com/office/drawing/2014/main" id="{B923D6E9-71CE-4107-BCB7-F64F37A6D999}"/>
              </a:ext>
            </a:extLst>
          </p:cNvPr>
          <p:cNvSpPr/>
          <p:nvPr/>
        </p:nvSpPr>
        <p:spPr>
          <a:xfrm>
            <a:off x="5478404" y="2843250"/>
            <a:ext cx="1679786" cy="16562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CCA5389-E5C3-4FCA-BC40-C01D614AC79F}"/>
              </a:ext>
            </a:extLst>
          </p:cNvPr>
          <p:cNvSpPr txBox="1"/>
          <p:nvPr/>
        </p:nvSpPr>
        <p:spPr>
          <a:xfrm>
            <a:off x="5333519" y="2568104"/>
            <a:ext cx="1973757" cy="307777"/>
          </a:xfrm>
          <a:prstGeom prst="rect">
            <a:avLst/>
          </a:prstGeom>
          <a:noFill/>
        </p:spPr>
        <p:txBody>
          <a:bodyPr wrap="square">
            <a:spAutoFit/>
          </a:bodyPr>
          <a:lstStyle/>
          <a:p>
            <a:pPr algn="ctr"/>
            <a:r>
              <a:rPr lang="en-US" altLang="zh-CN" sz="1400" dirty="0"/>
              <a:t>Causality Regularized</a:t>
            </a:r>
            <a:endParaRPr lang="zh-CN" altLang="en-US" sz="1400" dirty="0"/>
          </a:p>
        </p:txBody>
      </p:sp>
      <p:sp>
        <p:nvSpPr>
          <p:cNvPr id="25" name="文本框 24">
            <a:extLst>
              <a:ext uri="{FF2B5EF4-FFF2-40B4-BE49-F238E27FC236}">
                <a16:creationId xmlns:a16="http://schemas.microsoft.com/office/drawing/2014/main" id="{E19E57D9-503E-4E23-BD8C-9AFCDF4FB068}"/>
              </a:ext>
            </a:extLst>
          </p:cNvPr>
          <p:cNvSpPr txBox="1"/>
          <p:nvPr/>
        </p:nvSpPr>
        <p:spPr>
          <a:xfrm>
            <a:off x="5388475" y="2943928"/>
            <a:ext cx="1973757" cy="307777"/>
          </a:xfrm>
          <a:prstGeom prst="rect">
            <a:avLst/>
          </a:prstGeom>
          <a:noFill/>
        </p:spPr>
        <p:txBody>
          <a:bodyPr wrap="square">
            <a:spAutoFit/>
          </a:bodyPr>
          <a:lstStyle/>
          <a:p>
            <a:pPr algn="ctr"/>
            <a:r>
              <a:rPr lang="en-US" altLang="zh-CN" sz="1400" dirty="0"/>
              <a:t>Machine Learning</a:t>
            </a:r>
            <a:endParaRPr lang="zh-CN" altLang="en-US" sz="1400" dirty="0"/>
          </a:p>
        </p:txBody>
      </p:sp>
      <p:sp>
        <p:nvSpPr>
          <p:cNvPr id="26" name="矩形 25">
            <a:extLst>
              <a:ext uri="{FF2B5EF4-FFF2-40B4-BE49-F238E27FC236}">
                <a16:creationId xmlns:a16="http://schemas.microsoft.com/office/drawing/2014/main" id="{523A061D-4239-4BEC-84FD-33844E7DBD18}"/>
              </a:ext>
            </a:extLst>
          </p:cNvPr>
          <p:cNvSpPr>
            <a:spLocks noChangeArrowheads="1"/>
          </p:cNvSpPr>
          <p:nvPr/>
        </p:nvSpPr>
        <p:spPr bwMode="auto">
          <a:xfrm>
            <a:off x="7195571" y="2241242"/>
            <a:ext cx="3179954" cy="1392322"/>
          </a:xfrm>
          <a:prstGeom prst="rect">
            <a:avLst/>
          </a:prstGeom>
          <a:solidFill>
            <a:schemeClr val="bg1"/>
          </a:solidFill>
          <a:ln w="9525">
            <a:solidFill>
              <a:srgbClr val="A6A6A6"/>
            </a:solidFill>
            <a:miter lim="800000"/>
            <a:headEnd/>
            <a:tailEnd/>
          </a:ln>
          <a:effectLst>
            <a:outerShdw blurRad="127000" dist="76201" dir="8100000" algn="tr" rotWithShape="0">
              <a:srgbClr val="808080">
                <a:alpha val="39998"/>
              </a:srgbClr>
            </a:outerShdw>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ctr">
              <a:buFont typeface="+mj-ea"/>
              <a:buAutoNum type="circleNumDbPlain"/>
              <a:defRPr/>
            </a:pPr>
            <a:endParaRPr lang="zh-CN" altLang="en-US" b="1" dirty="0">
              <a:solidFill>
                <a:srgbClr val="FFFFFF"/>
              </a:solidFill>
              <a:latin typeface="Times New Roman" panose="02020603050405020304" pitchFamily="18" charset="0"/>
              <a:ea typeface="SimHei" panose="02010609060101010101" pitchFamily="49" charset="-122"/>
              <a:cs typeface="Times New Roman" panose="02020603050405020304" pitchFamily="18" charset="0"/>
            </a:endParaRPr>
          </a:p>
        </p:txBody>
      </p:sp>
      <p:sp>
        <p:nvSpPr>
          <p:cNvPr id="27" name="箭头: 右 26">
            <a:extLst>
              <a:ext uri="{FF2B5EF4-FFF2-40B4-BE49-F238E27FC236}">
                <a16:creationId xmlns:a16="http://schemas.microsoft.com/office/drawing/2014/main" id="{DC8953D6-E9AB-4CCA-9F0D-645686C84849}"/>
              </a:ext>
            </a:extLst>
          </p:cNvPr>
          <p:cNvSpPr/>
          <p:nvPr/>
        </p:nvSpPr>
        <p:spPr>
          <a:xfrm>
            <a:off x="5478404" y="1273647"/>
            <a:ext cx="1679786" cy="16562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内容占位符 2">
            <a:extLst>
              <a:ext uri="{FF2B5EF4-FFF2-40B4-BE49-F238E27FC236}">
                <a16:creationId xmlns:a16="http://schemas.microsoft.com/office/drawing/2014/main" id="{33A84E22-FF50-4E51-ACB5-4B4AD7A53B4C}"/>
              </a:ext>
            </a:extLst>
          </p:cNvPr>
          <p:cNvSpPr txBox="1">
            <a:spLocks/>
          </p:cNvSpPr>
          <p:nvPr/>
        </p:nvSpPr>
        <p:spPr>
          <a:xfrm>
            <a:off x="7148657" y="787652"/>
            <a:ext cx="3226869" cy="41794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buClr>
                <a:srgbClr val="7030A0"/>
              </a:buClr>
              <a:buFont typeface="Wingdings" panose="05000000000000000000" pitchFamily="2" charset="2"/>
              <a:buChar char="n"/>
            </a:pPr>
            <a:r>
              <a:rPr lang="en-US" altLang="zh-CN" sz="1500" dirty="0"/>
              <a:t>Draw Causation from Big Data</a:t>
            </a:r>
          </a:p>
        </p:txBody>
      </p:sp>
      <p:sp>
        <p:nvSpPr>
          <p:cNvPr id="29" name="内容占位符 2">
            <a:extLst>
              <a:ext uri="{FF2B5EF4-FFF2-40B4-BE49-F238E27FC236}">
                <a16:creationId xmlns:a16="http://schemas.microsoft.com/office/drawing/2014/main" id="{CFFF07CB-C110-4688-A5E2-A880177C707A}"/>
              </a:ext>
            </a:extLst>
          </p:cNvPr>
          <p:cNvSpPr txBox="1">
            <a:spLocks/>
          </p:cNvSpPr>
          <p:nvPr/>
        </p:nvSpPr>
        <p:spPr>
          <a:xfrm>
            <a:off x="7172113" y="2235533"/>
            <a:ext cx="3596264" cy="41794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buClr>
                <a:srgbClr val="7030A0"/>
              </a:buClr>
              <a:buFont typeface="Wingdings" panose="05000000000000000000" pitchFamily="2" charset="2"/>
              <a:buChar char="n"/>
            </a:pPr>
            <a:r>
              <a:rPr lang="en-US" altLang="zh-CN" sz="1600" dirty="0"/>
              <a:t>Causal Representation/Learning</a:t>
            </a:r>
          </a:p>
        </p:txBody>
      </p:sp>
      <p:pic>
        <p:nvPicPr>
          <p:cNvPr id="30" name="图片 29">
            <a:extLst>
              <a:ext uri="{FF2B5EF4-FFF2-40B4-BE49-F238E27FC236}">
                <a16:creationId xmlns:a16="http://schemas.microsoft.com/office/drawing/2014/main" id="{E59BD8BF-AD27-45FB-9829-DD371BF1CEE0}"/>
              </a:ext>
            </a:extLst>
          </p:cNvPr>
          <p:cNvPicPr>
            <a:picLocks noChangeAspect="1"/>
          </p:cNvPicPr>
          <p:nvPr/>
        </p:nvPicPr>
        <p:blipFill>
          <a:blip r:embed="rId7"/>
          <a:stretch>
            <a:fillRect/>
          </a:stretch>
        </p:blipFill>
        <p:spPr>
          <a:xfrm>
            <a:off x="7393691" y="2808755"/>
            <a:ext cx="1338763" cy="712108"/>
          </a:xfrm>
          <a:prstGeom prst="rect">
            <a:avLst/>
          </a:prstGeom>
        </p:spPr>
      </p:pic>
      <p:pic>
        <p:nvPicPr>
          <p:cNvPr id="31" name="Picture 2" descr="Image result for algorithmic bias">
            <a:extLst>
              <a:ext uri="{FF2B5EF4-FFF2-40B4-BE49-F238E27FC236}">
                <a16:creationId xmlns:a16="http://schemas.microsoft.com/office/drawing/2014/main" id="{A2CC20DD-696B-430C-A5F6-1652B35C85F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73816" y="2802911"/>
            <a:ext cx="1264793" cy="711446"/>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D1B3D35F-5CAD-4121-9580-AA46D0347EEE}"/>
              </a:ext>
            </a:extLst>
          </p:cNvPr>
          <p:cNvSpPr txBox="1"/>
          <p:nvPr/>
        </p:nvSpPr>
        <p:spPr>
          <a:xfrm>
            <a:off x="7259285" y="2564352"/>
            <a:ext cx="1649058" cy="261610"/>
          </a:xfrm>
          <a:prstGeom prst="rect">
            <a:avLst/>
          </a:prstGeom>
          <a:noFill/>
        </p:spPr>
        <p:txBody>
          <a:bodyPr wrap="square">
            <a:spAutoFit/>
          </a:bodyPr>
          <a:lstStyle/>
          <a:p>
            <a:r>
              <a:rPr lang="en-US" altLang="zh-CN" sz="1100" b="1" dirty="0">
                <a:solidFill>
                  <a:srgbClr val="FF0000"/>
                </a:solidFill>
              </a:rPr>
              <a:t>Stable &amp; Explainable</a:t>
            </a:r>
            <a:endParaRPr lang="zh-CN" altLang="en-US" sz="1050" b="1" dirty="0">
              <a:solidFill>
                <a:srgbClr val="FF0000"/>
              </a:solidFill>
            </a:endParaRPr>
          </a:p>
        </p:txBody>
      </p:sp>
      <p:sp>
        <p:nvSpPr>
          <p:cNvPr id="33" name="文本框 32">
            <a:extLst>
              <a:ext uri="{FF2B5EF4-FFF2-40B4-BE49-F238E27FC236}">
                <a16:creationId xmlns:a16="http://schemas.microsoft.com/office/drawing/2014/main" id="{53A40185-675C-4A9C-949D-B15ED4AC2641}"/>
              </a:ext>
            </a:extLst>
          </p:cNvPr>
          <p:cNvSpPr txBox="1"/>
          <p:nvPr/>
        </p:nvSpPr>
        <p:spPr>
          <a:xfrm>
            <a:off x="9017611" y="2569044"/>
            <a:ext cx="1649058" cy="261610"/>
          </a:xfrm>
          <a:prstGeom prst="rect">
            <a:avLst/>
          </a:prstGeom>
          <a:noFill/>
        </p:spPr>
        <p:txBody>
          <a:bodyPr wrap="square">
            <a:spAutoFit/>
          </a:bodyPr>
          <a:lstStyle/>
          <a:p>
            <a:r>
              <a:rPr lang="en-US" altLang="zh-CN" sz="1100" b="1" dirty="0">
                <a:solidFill>
                  <a:srgbClr val="FF0000"/>
                </a:solidFill>
              </a:rPr>
              <a:t>Fair &amp; Actionable</a:t>
            </a:r>
            <a:endParaRPr lang="zh-CN" altLang="en-US" sz="1050" b="1" dirty="0">
              <a:solidFill>
                <a:srgbClr val="FF0000"/>
              </a:solidFill>
            </a:endParaRPr>
          </a:p>
        </p:txBody>
      </p:sp>
      <p:pic>
        <p:nvPicPr>
          <p:cNvPr id="34" name="图片 33">
            <a:extLst>
              <a:ext uri="{FF2B5EF4-FFF2-40B4-BE49-F238E27FC236}">
                <a16:creationId xmlns:a16="http://schemas.microsoft.com/office/drawing/2014/main" id="{6B2C9C34-7665-4108-A962-0E39A9D8C8B7}"/>
              </a:ext>
            </a:extLst>
          </p:cNvPr>
          <p:cNvPicPr>
            <a:picLocks noChangeAspect="1"/>
          </p:cNvPicPr>
          <p:nvPr/>
        </p:nvPicPr>
        <p:blipFill>
          <a:blip r:embed="rId9"/>
          <a:stretch>
            <a:fillRect/>
          </a:stretch>
        </p:blipFill>
        <p:spPr>
          <a:xfrm>
            <a:off x="7549114" y="1100802"/>
            <a:ext cx="2486415" cy="957559"/>
          </a:xfrm>
          <a:prstGeom prst="rect">
            <a:avLst/>
          </a:prstGeom>
        </p:spPr>
      </p:pic>
      <p:pic>
        <p:nvPicPr>
          <p:cNvPr id="35" name="图片 34">
            <a:extLst>
              <a:ext uri="{FF2B5EF4-FFF2-40B4-BE49-F238E27FC236}">
                <a16:creationId xmlns:a16="http://schemas.microsoft.com/office/drawing/2014/main" id="{DA6ECBEB-DCCB-4B75-B71A-0D3DE67F7CE7}"/>
              </a:ext>
            </a:extLst>
          </p:cNvPr>
          <p:cNvPicPr>
            <a:picLocks noChangeAspect="1"/>
          </p:cNvPicPr>
          <p:nvPr/>
        </p:nvPicPr>
        <p:blipFill>
          <a:blip r:embed="rId10"/>
          <a:stretch>
            <a:fillRect/>
          </a:stretch>
        </p:blipFill>
        <p:spPr>
          <a:xfrm>
            <a:off x="5756782" y="1539413"/>
            <a:ext cx="1071562" cy="960327"/>
          </a:xfrm>
          <a:prstGeom prst="rect">
            <a:avLst/>
          </a:prstGeom>
        </p:spPr>
      </p:pic>
      <p:sp>
        <p:nvSpPr>
          <p:cNvPr id="36" name="矩形 35">
            <a:extLst>
              <a:ext uri="{FF2B5EF4-FFF2-40B4-BE49-F238E27FC236}">
                <a16:creationId xmlns:a16="http://schemas.microsoft.com/office/drawing/2014/main" id="{0E4F8864-623F-4705-BB88-5809E74CC187}"/>
              </a:ext>
            </a:extLst>
          </p:cNvPr>
          <p:cNvSpPr/>
          <p:nvPr/>
        </p:nvSpPr>
        <p:spPr>
          <a:xfrm>
            <a:off x="7169560" y="723531"/>
            <a:ext cx="3252879" cy="1458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339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practical definition</a:t>
            </a:r>
            <a:endParaRPr lang="zh-CN" altLang="en-US" dirty="0"/>
          </a:p>
        </p:txBody>
      </p:sp>
      <p:sp>
        <p:nvSpPr>
          <p:cNvPr id="3" name="内容占位符 2"/>
          <p:cNvSpPr>
            <a:spLocks noGrp="1"/>
          </p:cNvSpPr>
          <p:nvPr>
            <p:ph idx="1"/>
          </p:nvPr>
        </p:nvSpPr>
        <p:spPr>
          <a:xfrm>
            <a:off x="609599" y="1600200"/>
            <a:ext cx="11471329" cy="4876800"/>
          </a:xfrm>
        </p:spPr>
        <p:txBody>
          <a:bodyPr>
            <a:normAutofit/>
          </a:bodyPr>
          <a:lstStyle/>
          <a:p>
            <a:pPr marL="0" indent="0">
              <a:buNone/>
            </a:pPr>
            <a:r>
              <a:rPr lang="en-US" altLang="zh-CN" sz="3200" dirty="0"/>
              <a:t>Definition: T causes Y if and only if </a:t>
            </a:r>
          </a:p>
          <a:p>
            <a:pPr marL="0" indent="0">
              <a:buNone/>
            </a:pPr>
            <a:r>
              <a:rPr lang="en-US" altLang="zh-CN" sz="3200" dirty="0"/>
              <a:t>	</a:t>
            </a:r>
            <a:r>
              <a:rPr lang="en-US" altLang="zh-CN" sz="3200" dirty="0">
                <a:solidFill>
                  <a:srgbClr val="60208F"/>
                </a:solidFill>
              </a:rPr>
              <a:t>changing T</a:t>
            </a:r>
            <a:r>
              <a:rPr lang="en-US" altLang="zh-CN" sz="3200" dirty="0"/>
              <a:t> leads to a change in Y,</a:t>
            </a:r>
          </a:p>
          <a:p>
            <a:pPr marL="0" indent="0">
              <a:buNone/>
            </a:pPr>
            <a:r>
              <a:rPr lang="en-US" altLang="zh-CN" sz="3200" dirty="0"/>
              <a:t>	</a:t>
            </a:r>
            <a:r>
              <a:rPr lang="en-US" altLang="zh-CN" sz="3200" dirty="0">
                <a:solidFill>
                  <a:srgbClr val="60208F"/>
                </a:solidFill>
              </a:rPr>
              <a:t>keep everything else constant</a:t>
            </a:r>
            <a:r>
              <a:rPr lang="en-US" altLang="zh-CN" sz="3200" dirty="0"/>
              <a:t>.</a:t>
            </a:r>
          </a:p>
          <a:p>
            <a:pPr marL="0" indent="0">
              <a:buNone/>
            </a:pPr>
            <a:endParaRPr lang="en-US" altLang="zh-CN" dirty="0"/>
          </a:p>
          <a:p>
            <a:pPr marL="0" indent="0">
              <a:buNone/>
            </a:pPr>
            <a:r>
              <a:rPr lang="en-US" altLang="zh-CN" sz="3200" dirty="0">
                <a:solidFill>
                  <a:srgbClr val="00B050"/>
                </a:solidFill>
              </a:rPr>
              <a:t>Causal effect </a:t>
            </a:r>
            <a:r>
              <a:rPr lang="en-US" altLang="zh-CN" sz="3200" dirty="0"/>
              <a:t>is defined as the magnitude by which Y is changed by a unit change in T.</a:t>
            </a:r>
            <a:endParaRPr lang="en-US" altLang="zh-CN" dirty="0"/>
          </a:p>
          <a:p>
            <a:pPr marL="0" indent="0">
              <a:buNone/>
            </a:pPr>
            <a:endParaRPr lang="en-US" altLang="zh-CN" dirty="0"/>
          </a:p>
          <a:p>
            <a:pPr marL="0" indent="0">
              <a:buNone/>
            </a:pPr>
            <a:r>
              <a:rPr lang="en-US" altLang="zh-CN" sz="3200" dirty="0">
                <a:solidFill>
                  <a:srgbClr val="1717FB"/>
                </a:solidFill>
              </a:rPr>
              <a:t>Two</a:t>
            </a:r>
            <a:r>
              <a:rPr lang="zh-CN" altLang="en-US" sz="3200" dirty="0">
                <a:solidFill>
                  <a:srgbClr val="1717FB"/>
                </a:solidFill>
              </a:rPr>
              <a:t> </a:t>
            </a:r>
            <a:r>
              <a:rPr lang="en-US" altLang="zh-CN" sz="3200" dirty="0">
                <a:solidFill>
                  <a:srgbClr val="1717FB"/>
                </a:solidFill>
              </a:rPr>
              <a:t>key</a:t>
            </a:r>
            <a:r>
              <a:rPr lang="zh-CN" altLang="en-US" sz="3200" dirty="0">
                <a:solidFill>
                  <a:srgbClr val="1717FB"/>
                </a:solidFill>
              </a:rPr>
              <a:t> </a:t>
            </a:r>
            <a:r>
              <a:rPr lang="en-US" altLang="zh-CN" sz="3200" dirty="0">
                <a:solidFill>
                  <a:srgbClr val="1717FB"/>
                </a:solidFill>
              </a:rPr>
              <a:t>points</a:t>
            </a:r>
            <a:r>
              <a:rPr lang="en-US" altLang="zh-CN" sz="3200" dirty="0"/>
              <a:t>:</a:t>
            </a:r>
            <a:r>
              <a:rPr lang="zh-CN" altLang="en-US" sz="3200" dirty="0"/>
              <a:t> </a:t>
            </a:r>
            <a:r>
              <a:rPr lang="en-US" altLang="zh-CN" sz="3200" dirty="0"/>
              <a:t>changing</a:t>
            </a:r>
            <a:r>
              <a:rPr lang="zh-CN" altLang="en-US" sz="3200" dirty="0"/>
              <a:t> </a:t>
            </a:r>
            <a:r>
              <a:rPr lang="en-US" altLang="zh-CN" sz="3200" dirty="0"/>
              <a:t>T,</a:t>
            </a:r>
            <a:r>
              <a:rPr lang="zh-CN" altLang="en-US" sz="3200" dirty="0"/>
              <a:t> </a:t>
            </a:r>
            <a:r>
              <a:rPr lang="en-US" altLang="zh-CN" sz="3200" dirty="0"/>
              <a:t>keeping everything</a:t>
            </a:r>
            <a:r>
              <a:rPr lang="zh-CN" altLang="en-US" sz="3200" dirty="0"/>
              <a:t> </a:t>
            </a:r>
            <a:r>
              <a:rPr lang="en-US" altLang="zh-CN" sz="3200" dirty="0"/>
              <a:t>else</a:t>
            </a:r>
            <a:r>
              <a:rPr lang="zh-CN" altLang="en-US" sz="3200" dirty="0"/>
              <a:t> </a:t>
            </a:r>
            <a:r>
              <a:rPr lang="en-US" altLang="zh-CN" sz="3200" dirty="0"/>
              <a:t>constant</a:t>
            </a:r>
          </a:p>
          <a:p>
            <a:pPr marL="0" indent="0">
              <a:buNone/>
            </a:pPr>
            <a:endParaRPr lang="en-US" altLang="zh-CN" dirty="0"/>
          </a:p>
        </p:txBody>
      </p:sp>
      <p:sp>
        <p:nvSpPr>
          <p:cNvPr id="4" name="灯片编号占位符 3"/>
          <p:cNvSpPr>
            <a:spLocks noGrp="1"/>
          </p:cNvSpPr>
          <p:nvPr>
            <p:ph type="sldNum" sz="quarter" idx="12"/>
          </p:nvPr>
        </p:nvSpPr>
        <p:spPr/>
        <p:txBody>
          <a:bodyPr/>
          <a:lstStyle/>
          <a:p>
            <a:fld id="{0CFEC368-1D7A-4F81-ABF6-AE0E36BAF64C}" type="slidenum">
              <a:rPr lang="en-US" smtClean="0"/>
              <a:pPr/>
              <a:t>4</a:t>
            </a:fld>
            <a:endParaRPr lang="en-US"/>
          </a:p>
        </p:txBody>
      </p:sp>
      <p:sp>
        <p:nvSpPr>
          <p:cNvPr id="5" name="文本框 4"/>
          <p:cNvSpPr txBox="1"/>
          <p:nvPr/>
        </p:nvSpPr>
        <p:spPr>
          <a:xfrm>
            <a:off x="2326792" y="6368534"/>
            <a:ext cx="7763664" cy="369332"/>
          </a:xfrm>
          <a:prstGeom prst="rect">
            <a:avLst/>
          </a:prstGeom>
          <a:noFill/>
        </p:spPr>
        <p:txBody>
          <a:bodyPr wrap="none" rtlCol="0">
            <a:spAutoFit/>
          </a:bodyPr>
          <a:lstStyle/>
          <a:p>
            <a:r>
              <a:rPr lang="en-US" altLang="zh-CN" i="1" dirty="0">
                <a:gradFill>
                  <a:gsLst>
                    <a:gs pos="2917">
                      <a:schemeClr val="tx1"/>
                    </a:gs>
                    <a:gs pos="30000">
                      <a:schemeClr val="tx1"/>
                    </a:gs>
                  </a:gsLst>
                  <a:lin ang="5400000" scaled="0"/>
                </a:gradFill>
              </a:rPr>
              <a:t>*Interventionist</a:t>
            </a:r>
            <a:r>
              <a:rPr lang="en-US" altLang="zh-CN" dirty="0">
                <a:gradFill>
                  <a:gsLst>
                    <a:gs pos="2917">
                      <a:schemeClr val="tx1"/>
                    </a:gs>
                    <a:gs pos="30000">
                      <a:schemeClr val="tx1"/>
                    </a:gs>
                  </a:gsLst>
                  <a:lin ang="5400000" scaled="0"/>
                </a:gradFill>
              </a:rPr>
              <a:t> definition [</a:t>
            </a:r>
            <a:r>
              <a:rPr lang="en-US" altLang="zh-CN" dirty="0">
                <a:gradFill>
                  <a:gsLst>
                    <a:gs pos="2917">
                      <a:schemeClr val="tx1"/>
                    </a:gs>
                    <a:gs pos="30000">
                      <a:schemeClr val="tx1"/>
                    </a:gs>
                  </a:gsLst>
                  <a:lin ang="5400000" scaled="0"/>
                </a:gradFill>
                <a:hlinkClick r:id="rId3"/>
              </a:rPr>
              <a:t>http://plato.stanford.edu/entries/causation-mani/</a:t>
            </a:r>
            <a:r>
              <a:rPr lang="en-US" altLang="zh-CN"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4283682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Treatment Effect Estimation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09600" y="1600200"/>
                <a:ext cx="11325726" cy="5412492"/>
              </a:xfrm>
            </p:spPr>
            <p:txBody>
              <a:bodyPr>
                <a:normAutofit/>
              </a:bodyPr>
              <a:lstStyle/>
              <a:p>
                <a:r>
                  <a:rPr lang="en-US" altLang="zh-CN" sz="3200" dirty="0"/>
                  <a:t>Treatment Variable: </a:t>
                </a:r>
                <a14:m>
                  <m:oMath xmlns:m="http://schemas.openxmlformats.org/officeDocument/2006/math">
                    <m:r>
                      <a:rPr lang="en-US" altLang="zh-CN" sz="3200">
                        <a:latin typeface="Cambria Math" panose="02040503050406030204" pitchFamily="18" charset="0"/>
                      </a:rPr>
                      <m:t>𝑇</m:t>
                    </m:r>
                    <m:r>
                      <a:rPr lang="en-US" altLang="zh-CN" sz="3200">
                        <a:latin typeface="Cambria Math" panose="02040503050406030204" pitchFamily="18" charset="0"/>
                      </a:rPr>
                      <m:t>=1</m:t>
                    </m:r>
                  </m:oMath>
                </a14:m>
                <a:r>
                  <a:rPr lang="en-US" altLang="zh-CN" sz="3200" dirty="0"/>
                  <a:t> or </a:t>
                </a:r>
                <a14:m>
                  <m:oMath xmlns:m="http://schemas.openxmlformats.org/officeDocument/2006/math">
                    <m:r>
                      <a:rPr lang="en-US" altLang="zh-CN" sz="3200">
                        <a:latin typeface="Cambria Math" panose="02040503050406030204" pitchFamily="18" charset="0"/>
                      </a:rPr>
                      <m:t>𝑇</m:t>
                    </m:r>
                    <m:r>
                      <a:rPr lang="en-US" altLang="zh-CN" sz="3200">
                        <a:latin typeface="Cambria Math" panose="02040503050406030204" pitchFamily="18" charset="0"/>
                      </a:rPr>
                      <m:t>=0</m:t>
                    </m:r>
                  </m:oMath>
                </a14:m>
                <a:endParaRPr lang="en-US" altLang="zh-CN" sz="3200" dirty="0"/>
              </a:p>
              <a:p>
                <a:r>
                  <a:rPr lang="en-US" altLang="zh-CN" sz="3200" dirty="0"/>
                  <a:t>Potential Outcome: </a:t>
                </a:r>
                <a14:m>
                  <m:oMath xmlns:m="http://schemas.openxmlformats.org/officeDocument/2006/math">
                    <m:r>
                      <a:rPr lang="en-US" altLang="zh-CN" sz="3200">
                        <a:latin typeface="Cambria Math" panose="02040503050406030204" pitchFamily="18" charset="0"/>
                      </a:rPr>
                      <m:t>𝑌</m:t>
                    </m:r>
                    <m:r>
                      <a:rPr lang="en-US" altLang="zh-CN" sz="3200">
                        <a:latin typeface="Cambria Math" panose="02040503050406030204" pitchFamily="18" charset="0"/>
                      </a:rPr>
                      <m:t>(</m:t>
                    </m:r>
                    <m:r>
                      <a:rPr lang="en-US" altLang="zh-CN" sz="3200">
                        <a:latin typeface="Cambria Math" panose="02040503050406030204" pitchFamily="18" charset="0"/>
                      </a:rPr>
                      <m:t>𝑇</m:t>
                    </m:r>
                    <m:r>
                      <a:rPr lang="en-US" altLang="zh-CN" sz="3200">
                        <a:latin typeface="Cambria Math" panose="02040503050406030204" pitchFamily="18" charset="0"/>
                      </a:rPr>
                      <m:t>=1)</m:t>
                    </m:r>
                  </m:oMath>
                </a14:m>
                <a:r>
                  <a:rPr lang="zh-CN" altLang="en-US" sz="3200" dirty="0"/>
                  <a:t> </a:t>
                </a:r>
                <a:r>
                  <a:rPr lang="en-US" altLang="zh-CN" sz="3200" dirty="0"/>
                  <a:t>and </a:t>
                </a:r>
                <a14:m>
                  <m:oMath xmlns:m="http://schemas.openxmlformats.org/officeDocument/2006/math">
                    <m:r>
                      <a:rPr lang="en-US" altLang="zh-CN" sz="3200">
                        <a:latin typeface="Cambria Math" panose="02040503050406030204" pitchFamily="18" charset="0"/>
                      </a:rPr>
                      <m:t>𝑌</m:t>
                    </m:r>
                    <m:r>
                      <a:rPr lang="en-US" altLang="zh-CN" sz="3200">
                        <a:latin typeface="Cambria Math" panose="02040503050406030204" pitchFamily="18" charset="0"/>
                      </a:rPr>
                      <m:t>(</m:t>
                    </m:r>
                    <m:r>
                      <a:rPr lang="en-US" altLang="zh-CN" sz="3200">
                        <a:latin typeface="Cambria Math" panose="02040503050406030204" pitchFamily="18" charset="0"/>
                      </a:rPr>
                      <m:t>𝑇</m:t>
                    </m:r>
                    <m:r>
                      <a:rPr lang="en-US" altLang="zh-CN" sz="3200">
                        <a:latin typeface="Cambria Math" panose="02040503050406030204" pitchFamily="18" charset="0"/>
                      </a:rPr>
                      <m:t>=0)</m:t>
                    </m:r>
                  </m:oMath>
                </a14:m>
                <a:endParaRPr lang="en-US" altLang="zh-CN" sz="3200" dirty="0"/>
              </a:p>
              <a:p>
                <a:r>
                  <a:rPr lang="en-US" altLang="zh-CN" sz="3200" dirty="0">
                    <a:solidFill>
                      <a:srgbClr val="60208F"/>
                    </a:solidFill>
                  </a:rPr>
                  <a:t>Individual Treatment Effect </a:t>
                </a:r>
                <a:r>
                  <a:rPr lang="en-US" altLang="zh-CN" sz="3200" dirty="0"/>
                  <a:t>(ITE)</a:t>
                </a:r>
              </a:p>
              <a:p>
                <a:endParaRPr lang="en-US" altLang="zh-CN" sz="3200" dirty="0"/>
              </a:p>
              <a:p>
                <a:endParaRPr lang="en-US" altLang="zh-CN" sz="1050" dirty="0">
                  <a:solidFill>
                    <a:srgbClr val="60208F"/>
                  </a:solidFill>
                </a:endParaRPr>
              </a:p>
              <a:p>
                <a:r>
                  <a:rPr lang="en-US" altLang="zh-CN" sz="3200" dirty="0">
                    <a:solidFill>
                      <a:srgbClr val="60208F"/>
                    </a:solidFill>
                  </a:rPr>
                  <a:t>Average Treatment Effect </a:t>
                </a:r>
                <a:r>
                  <a:rPr lang="en-US" altLang="zh-CN" sz="3200" dirty="0"/>
                  <a:t>(ATE):</a:t>
                </a:r>
              </a:p>
              <a:p>
                <a:endParaRPr lang="en-US" altLang="zh-CN" sz="3200" dirty="0"/>
              </a:p>
              <a:p>
                <a:endParaRPr lang="en-US" altLang="zh-CN" sz="3200" dirty="0"/>
              </a:p>
              <a:p>
                <a:pPr marL="0" indent="0">
                  <a:buNone/>
                </a:pPr>
                <a:r>
                  <a:rPr lang="en-US" altLang="zh-CN" sz="3200" dirty="0">
                    <a:solidFill>
                      <a:srgbClr val="1717FB"/>
                    </a:solidFill>
                  </a:rPr>
                  <a:t>Two</a:t>
                </a:r>
                <a:r>
                  <a:rPr lang="zh-CN" altLang="en-US" sz="3200" dirty="0">
                    <a:solidFill>
                      <a:srgbClr val="1717FB"/>
                    </a:solidFill>
                  </a:rPr>
                  <a:t> </a:t>
                </a:r>
                <a:r>
                  <a:rPr lang="en-US" altLang="zh-CN" sz="3200" dirty="0">
                    <a:solidFill>
                      <a:srgbClr val="1717FB"/>
                    </a:solidFill>
                  </a:rPr>
                  <a:t>key</a:t>
                </a:r>
                <a:r>
                  <a:rPr lang="zh-CN" altLang="en-US" sz="3200" dirty="0">
                    <a:solidFill>
                      <a:srgbClr val="1717FB"/>
                    </a:solidFill>
                  </a:rPr>
                  <a:t> </a:t>
                </a:r>
                <a:r>
                  <a:rPr lang="en-US" altLang="zh-CN" sz="3200" dirty="0">
                    <a:solidFill>
                      <a:srgbClr val="1717FB"/>
                    </a:solidFill>
                  </a:rPr>
                  <a:t>points</a:t>
                </a:r>
                <a:r>
                  <a:rPr lang="en-US" altLang="zh-CN" sz="3200" dirty="0"/>
                  <a:t>:</a:t>
                </a:r>
                <a:r>
                  <a:rPr lang="zh-CN" altLang="en-US" sz="3200" dirty="0"/>
                  <a:t> </a:t>
                </a:r>
                <a:r>
                  <a:rPr lang="en-US" altLang="zh-CN" sz="3200" dirty="0"/>
                  <a:t>changing</a:t>
                </a:r>
                <a:r>
                  <a:rPr lang="zh-CN" altLang="en-US" sz="3200" dirty="0"/>
                  <a:t> </a:t>
                </a:r>
                <a:r>
                  <a:rPr lang="en-US" altLang="zh-CN" sz="3200" dirty="0"/>
                  <a:t>T,</a:t>
                </a:r>
                <a:r>
                  <a:rPr lang="zh-CN" altLang="en-US" sz="3200" dirty="0"/>
                  <a:t> </a:t>
                </a:r>
                <a:r>
                  <a:rPr lang="en-US" altLang="zh-CN" sz="3200" dirty="0"/>
                  <a:t>keeping everything</a:t>
                </a:r>
                <a:r>
                  <a:rPr lang="zh-CN" altLang="en-US" sz="3200" dirty="0"/>
                  <a:t> </a:t>
                </a:r>
                <a:r>
                  <a:rPr lang="en-US" altLang="zh-CN" sz="3200" dirty="0"/>
                  <a:t>else</a:t>
                </a:r>
                <a:r>
                  <a:rPr lang="zh-CN" altLang="en-US" sz="3200" dirty="0"/>
                  <a:t> </a:t>
                </a:r>
                <a:r>
                  <a:rPr lang="en-US" altLang="zh-CN" sz="3200" dirty="0"/>
                  <a:t>constant</a:t>
                </a:r>
                <a:endParaRPr lang="en-US" altLang="zh-CN" sz="3600" dirty="0"/>
              </a:p>
              <a:p>
                <a:pPr marL="0" indent="0">
                  <a:buNone/>
                </a:pPr>
                <a:endParaRPr lang="en-US" altLang="zh-CN" sz="3200" dirty="0"/>
              </a:p>
              <a:p>
                <a:endParaRPr lang="en-US" altLang="zh-CN" sz="3200" dirty="0"/>
              </a:p>
              <a:p>
                <a:endParaRPr lang="zh-CN" altLang="en-US"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09600" y="1600200"/>
                <a:ext cx="11325726" cy="5412492"/>
              </a:xfrm>
              <a:blipFill>
                <a:blip r:embed="rId3"/>
                <a:stretch>
                  <a:fillRect l="-1346" t="-1466" r="-21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5</a:t>
            </a:fld>
            <a:endParaRPr lang="en-US"/>
          </a:p>
        </p:txBody>
      </p:sp>
      <mc:AlternateContent xmlns:mc="http://schemas.openxmlformats.org/markup-compatibility/2006" xmlns:a14="http://schemas.microsoft.com/office/drawing/2010/main">
        <mc:Choice Requires="a14">
          <p:sp>
            <p:nvSpPr>
              <p:cNvPr id="8" name="文本框 7"/>
              <p:cNvSpPr txBox="1"/>
              <p:nvPr/>
            </p:nvSpPr>
            <p:spPr>
              <a:xfrm>
                <a:off x="1865645" y="3429000"/>
                <a:ext cx="669548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𝐼𝑇𝐸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𝑖</m:t>
                      </m:r>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𝑌</m:t>
                          </m:r>
                        </m:e>
                        <m:sub>
                          <m:r>
                            <a:rPr lang="en-US" altLang="zh-CN" sz="3600" b="0" i="1" smtClean="0">
                              <a:latin typeface="Cambria Math" panose="02040503050406030204" pitchFamily="18" charset="0"/>
                            </a:rPr>
                            <m:t>𝑖</m:t>
                          </m:r>
                        </m:sub>
                      </m:sSub>
                      <m:d>
                        <m:dPr>
                          <m:ctrlPr>
                            <a:rPr lang="en-US" altLang="zh-CN" sz="3600" b="0" i="1" smtClean="0">
                              <a:latin typeface="Cambria Math" panose="02040503050406030204" pitchFamily="18" charset="0"/>
                            </a:rPr>
                          </m:ctrlPr>
                        </m:dPr>
                        <m:e>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𝑇</m:t>
                              </m:r>
                            </m:e>
                            <m:sub>
                              <m:r>
                                <a:rPr lang="en-US" altLang="zh-CN" sz="3600" b="0" i="1" smtClean="0">
                                  <a:latin typeface="Cambria Math" panose="02040503050406030204" pitchFamily="18" charset="0"/>
                                </a:rPr>
                                <m:t>𝑖</m:t>
                              </m:r>
                            </m:sub>
                          </m:sSub>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𝑌</m:t>
                          </m:r>
                        </m:e>
                        <m:sub>
                          <m:r>
                            <a:rPr lang="en-US" altLang="zh-CN" sz="3600" i="1">
                              <a:latin typeface="Cambria Math" panose="02040503050406030204" pitchFamily="18" charset="0"/>
                            </a:rPr>
                            <m:t>𝑖</m:t>
                          </m:r>
                        </m:sub>
                      </m:sSub>
                      <m:d>
                        <m:dPr>
                          <m:ctrlPr>
                            <a:rPr lang="en-US" altLang="zh-CN" sz="3600" i="1">
                              <a:latin typeface="Cambria Math" panose="02040503050406030204" pitchFamily="18" charset="0"/>
                            </a:rPr>
                          </m:ctrlPr>
                        </m:dPr>
                        <m:e>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𝑇</m:t>
                              </m:r>
                            </m:e>
                            <m:sub>
                              <m:r>
                                <a:rPr lang="en-US" altLang="zh-CN" sz="3600" i="1">
                                  <a:latin typeface="Cambria Math" panose="02040503050406030204" pitchFamily="18" charset="0"/>
                                </a:rPr>
                                <m:t>𝑖</m:t>
                              </m:r>
                            </m:sub>
                          </m:sSub>
                          <m:r>
                            <a:rPr lang="en-US" altLang="zh-CN" sz="3600" i="1">
                              <a:latin typeface="Cambria Math" panose="02040503050406030204" pitchFamily="18" charset="0"/>
                            </a:rPr>
                            <m:t>=</m:t>
                          </m:r>
                          <m:r>
                            <a:rPr lang="en-US" altLang="zh-CN" sz="3600" b="0" i="1" smtClean="0">
                              <a:latin typeface="Cambria Math" panose="02040503050406030204" pitchFamily="18" charset="0"/>
                            </a:rPr>
                            <m:t>0</m:t>
                          </m:r>
                        </m:e>
                      </m:d>
                    </m:oMath>
                  </m:oMathPara>
                </a14:m>
                <a:endParaRPr lang="zh-CN" altLang="en-US" sz="3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865645" y="3429000"/>
                <a:ext cx="6695487" cy="646331"/>
              </a:xfrm>
              <a:prstGeom prst="rect">
                <a:avLst/>
              </a:prstGeom>
              <a:blipFill>
                <a:blip r:embed="rId4"/>
                <a:stretch>
                  <a:fillRect/>
                </a:stretch>
              </a:blipFill>
            </p:spPr>
            <p:txBody>
              <a:bodyPr/>
              <a:lstStyle/>
              <a:p>
                <a:r>
                  <a:rPr lang="zh-CN" altLang="en-US">
                    <a:noFill/>
                  </a:rPr>
                  <a:t> </a:t>
                </a:r>
              </a:p>
            </p:txBody>
          </p:sp>
        </mc:Fallback>
      </mc:AlternateContent>
      <p:pic>
        <p:nvPicPr>
          <p:cNvPr id="9" name="Picture 6" descr="Prescription Bottle and Pill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9193" y="1291855"/>
            <a:ext cx="923365" cy="1481335"/>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8E786BD-42AE-40C2-AEAD-C8BC6EAD15F2}"/>
                  </a:ext>
                </a:extLst>
              </p:cNvPr>
              <p:cNvSpPr txBox="1"/>
              <p:nvPr/>
            </p:nvSpPr>
            <p:spPr>
              <a:xfrm>
                <a:off x="1916427" y="4800793"/>
                <a:ext cx="659392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𝐴𝑇𝐸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𝐸</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13" name="文本框 12">
                <a:extLst>
                  <a:ext uri="{FF2B5EF4-FFF2-40B4-BE49-F238E27FC236}">
                    <a16:creationId xmlns:a16="http://schemas.microsoft.com/office/drawing/2014/main" id="{08E786BD-42AE-40C2-AEAD-C8BC6EAD15F2}"/>
                  </a:ext>
                </a:extLst>
              </p:cNvPr>
              <p:cNvSpPr txBox="1">
                <a:spLocks noRot="1" noChangeAspect="1" noMove="1" noResize="1" noEditPoints="1" noAdjustHandles="1" noChangeArrowheads="1" noChangeShapeType="1" noTextEdit="1"/>
              </p:cNvSpPr>
              <p:nvPr/>
            </p:nvSpPr>
            <p:spPr>
              <a:xfrm>
                <a:off x="1916427" y="4800793"/>
                <a:ext cx="6593921" cy="64633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2509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Ideal Solution: Counterfactual World</a:t>
            </a:r>
            <a:endParaRPr lang="zh-CN" altLang="en-US" dirty="0"/>
          </a:p>
        </p:txBody>
      </p:sp>
      <p:sp>
        <p:nvSpPr>
          <p:cNvPr id="3" name="内容占位符 2"/>
          <p:cNvSpPr>
            <a:spLocks noGrp="1"/>
          </p:cNvSpPr>
          <p:nvPr>
            <p:ph idx="1"/>
          </p:nvPr>
        </p:nvSpPr>
        <p:spPr/>
        <p:txBody>
          <a:bodyPr>
            <a:normAutofit/>
          </a:bodyPr>
          <a:lstStyle/>
          <a:p>
            <a:r>
              <a:rPr lang="en-US" altLang="zh-CN" sz="3200" dirty="0"/>
              <a:t>Reason about a world that does not exist</a:t>
            </a:r>
          </a:p>
          <a:p>
            <a:r>
              <a:rPr lang="en-US" altLang="zh-CN" sz="3200" dirty="0">
                <a:solidFill>
                  <a:srgbClr val="FF0000"/>
                </a:solidFill>
              </a:rPr>
              <a:t>Everything is the same </a:t>
            </a:r>
            <a:r>
              <a:rPr lang="en-US" altLang="zh-CN" sz="3200" dirty="0"/>
              <a:t>on real and counterfactual worlds, but </a:t>
            </a:r>
            <a:r>
              <a:rPr lang="en-US" altLang="zh-CN" sz="3200" dirty="0">
                <a:solidFill>
                  <a:srgbClr val="FF0000"/>
                </a:solidFill>
              </a:rPr>
              <a:t>the treatment is different</a:t>
            </a:r>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a:t>
            </a:fld>
            <a:endParaRPr lang="en-US"/>
          </a:p>
        </p:txBody>
      </p:sp>
      <p:pic>
        <p:nvPicPr>
          <p:cNvPr id="5" name="Picture 3" descr="&lt;strong&gt;World&lt;/strong&gt; Icon — Shine Set: global, globe">
            <a:extLst>
              <a:ext uri="{FF2B5EF4-FFF2-40B4-BE49-F238E27FC236}">
                <a16:creationId xmlns:a16="http://schemas.microsoft.com/office/drawing/2014/main" id="{375542B3-FF64-452C-A24D-82D6C5D52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018" y="3572443"/>
            <a:ext cx="2390805" cy="2390805"/>
          </a:xfrm>
          <a:prstGeom prst="rect">
            <a:avLst/>
          </a:prstGeom>
        </p:spPr>
      </p:pic>
      <p:pic>
        <p:nvPicPr>
          <p:cNvPr id="6" name="Picture 4" descr="&lt;strong&gt;World&lt;/strong&gt; Icon — Shine Set: global, globe">
            <a:extLst>
              <a:ext uri="{FF2B5EF4-FFF2-40B4-BE49-F238E27FC236}">
                <a16:creationId xmlns:a16="http://schemas.microsoft.com/office/drawing/2014/main" id="{B5835E3D-3B75-4270-983A-A82494EA6A78}"/>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561672" y="3539835"/>
            <a:ext cx="2390805" cy="2390805"/>
          </a:xfrm>
          <a:prstGeom prst="rect">
            <a:avLst/>
          </a:prstGeom>
        </p:spPr>
      </p:pic>
      <p:pic>
        <p:nvPicPr>
          <p:cNvPr id="7"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2477" y="4535571"/>
            <a:ext cx="795712" cy="1214786"/>
          </a:xfrm>
          <a:prstGeom prst="rect">
            <a:avLst/>
          </a:prstGeom>
        </p:spPr>
      </p:pic>
      <p:grpSp>
        <p:nvGrpSpPr>
          <p:cNvPr id="8" name="组合 7"/>
          <p:cNvGrpSpPr/>
          <p:nvPr/>
        </p:nvGrpSpPr>
        <p:grpSpPr>
          <a:xfrm>
            <a:off x="4130806" y="4535571"/>
            <a:ext cx="1039746" cy="1214786"/>
            <a:chOff x="5123997" y="3033222"/>
            <a:chExt cx="1039746" cy="1214786"/>
          </a:xfrm>
        </p:grpSpPr>
        <p:pic>
          <p:nvPicPr>
            <p:cNvPr id="9" name="Picture 9" descr="user icon - vector Clip 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997" y="3033222"/>
              <a:ext cx="795712" cy="1214786"/>
            </a:xfrm>
            <a:prstGeom prst="rect">
              <a:avLst/>
            </a:prstGeom>
          </p:spPr>
        </p:pic>
        <p:pic>
          <p:nvPicPr>
            <p:cNvPr id="10" name="Picture 6" descr="Prescription Bottle and Pill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4230" y="3033222"/>
              <a:ext cx="429513" cy="689058"/>
            </a:xfrm>
            <a:prstGeom prst="rect">
              <a:avLst/>
            </a:prstGeom>
          </p:spPr>
        </p:pic>
      </p:grpSp>
      <mc:AlternateContent xmlns:mc="http://schemas.openxmlformats.org/markup-compatibility/2006" xmlns:a14="http://schemas.microsoft.com/office/drawing/2010/main">
        <mc:Choice Requires="a14">
          <p:sp>
            <p:nvSpPr>
              <p:cNvPr id="11" name="矩形 10"/>
              <p:cNvSpPr/>
              <p:nvPr/>
            </p:nvSpPr>
            <p:spPr>
              <a:xfrm>
                <a:off x="2830580" y="6084155"/>
                <a:ext cx="19104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𝑌</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𝑇</m:t>
                          </m:r>
                          <m:r>
                            <a:rPr lang="en-US" altLang="zh-CN" sz="3200" i="1">
                              <a:latin typeface="Cambria Math" panose="02040503050406030204" pitchFamily="18" charset="0"/>
                            </a:rPr>
                            <m:t>=1</m:t>
                          </m:r>
                        </m:e>
                      </m:d>
                    </m:oMath>
                  </m:oMathPara>
                </a14:m>
                <a:endParaRPr lang="zh-CN" altLang="en-US" sz="3200" dirty="0"/>
              </a:p>
            </p:txBody>
          </p:sp>
        </mc:Choice>
        <mc:Fallback xmlns="">
          <p:sp>
            <p:nvSpPr>
              <p:cNvPr id="11" name="矩形 10"/>
              <p:cNvSpPr>
                <a:spLocks noRot="1" noChangeAspect="1" noMove="1" noResize="1" noEditPoints="1" noAdjustHandles="1" noChangeArrowheads="1" noChangeShapeType="1" noTextEdit="1"/>
              </p:cNvSpPr>
              <p:nvPr/>
            </p:nvSpPr>
            <p:spPr>
              <a:xfrm>
                <a:off x="2830580" y="6084155"/>
                <a:ext cx="1910459" cy="58477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070380" y="6084154"/>
                <a:ext cx="19104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𝑌</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𝑇</m:t>
                          </m:r>
                          <m:r>
                            <a:rPr lang="en-US" altLang="zh-CN" sz="3200" i="1">
                              <a:latin typeface="Cambria Math" panose="02040503050406030204" pitchFamily="18" charset="0"/>
                            </a:rPr>
                            <m:t>=0</m:t>
                          </m:r>
                        </m:e>
                      </m:d>
                    </m:oMath>
                  </m:oMathPara>
                </a14:m>
                <a:endParaRPr lang="zh-CN" altLang="en-US" sz="3200" dirty="0"/>
              </a:p>
            </p:txBody>
          </p:sp>
        </mc:Choice>
        <mc:Fallback xmlns="">
          <p:sp>
            <p:nvSpPr>
              <p:cNvPr id="12" name="矩形 11"/>
              <p:cNvSpPr>
                <a:spLocks noRot="1" noChangeAspect="1" noMove="1" noResize="1" noEditPoints="1" noAdjustHandles="1" noChangeArrowheads="1" noChangeShapeType="1" noTextEdit="1"/>
              </p:cNvSpPr>
              <p:nvPr/>
            </p:nvSpPr>
            <p:spPr>
              <a:xfrm>
                <a:off x="7070380" y="6084154"/>
                <a:ext cx="1910459" cy="58477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6142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Randomized Experiments are the “Gold Standard”</a:t>
            </a:r>
            <a:endParaRPr lang="zh-CN" altLang="en-US" dirty="0"/>
          </a:p>
        </p:txBody>
      </p:sp>
      <p:sp>
        <p:nvSpPr>
          <p:cNvPr id="3" name="内容占位符 2"/>
          <p:cNvSpPr>
            <a:spLocks noGrp="1"/>
          </p:cNvSpPr>
          <p:nvPr>
            <p:ph idx="1"/>
          </p:nvPr>
        </p:nvSpPr>
        <p:spPr>
          <a:xfrm>
            <a:off x="609600" y="4372966"/>
            <a:ext cx="10972800" cy="2104033"/>
          </a:xfrm>
        </p:spPr>
        <p:txBody>
          <a:bodyPr>
            <a:normAutofit/>
          </a:bodyPr>
          <a:lstStyle/>
          <a:p>
            <a:r>
              <a:rPr lang="en-US" altLang="zh-CN" sz="3200" dirty="0"/>
              <a:t>Drawbacks of randomized experiments:</a:t>
            </a:r>
          </a:p>
          <a:p>
            <a:pPr lvl="1"/>
            <a:r>
              <a:rPr lang="en-US" altLang="zh-CN" sz="2800" dirty="0"/>
              <a:t>Cost</a:t>
            </a:r>
          </a:p>
          <a:p>
            <a:pPr lvl="1"/>
            <a:r>
              <a:rPr lang="en-US" altLang="zh-CN" sz="2800" dirty="0"/>
              <a:t>Unethical</a:t>
            </a:r>
          </a:p>
          <a:p>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7</a:t>
            </a:fld>
            <a:endParaRPr lang="en-US"/>
          </a:p>
        </p:txBody>
      </p:sp>
      <p:pic>
        <p:nvPicPr>
          <p:cNvPr id="5" name="Picture 10" descr="Prescription Bottle and Pill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5560" y="1534917"/>
            <a:ext cx="617653" cy="990888"/>
          </a:xfrm>
          <a:prstGeom prst="rect">
            <a:avLst/>
          </a:prstGeom>
        </p:spPr>
      </p:pic>
      <p:pic>
        <p:nvPicPr>
          <p:cNvPr id="6" name="Picture 20">
            <a:extLst>
              <a:ext uri="{FF2B5EF4-FFF2-40B4-BE49-F238E27FC236}">
                <a16:creationId xmlns:a16="http://schemas.microsoft.com/office/drawing/2014/main" id="{040854EC-DE11-4E75-814B-13E3744322A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998240" y="2638910"/>
            <a:ext cx="1053027" cy="1053027"/>
          </a:xfrm>
          <a:prstGeom prst="rect">
            <a:avLst/>
          </a:prstGeom>
        </p:spPr>
      </p:pic>
      <p:pic>
        <p:nvPicPr>
          <p:cNvPr id="7" name="Picture 13" descr="Man, User, Profile, Person, Icon, Symbol, Simpl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9485" y="2429803"/>
            <a:ext cx="1683184" cy="1564835"/>
          </a:xfrm>
          <a:prstGeom prst="rect">
            <a:avLst/>
          </a:prstGeom>
        </p:spPr>
      </p:pic>
      <p:pic>
        <p:nvPicPr>
          <p:cNvPr id="8" name="Picture 6" descr="If you want to learn more about us, just click the name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7695" y="2299117"/>
            <a:ext cx="1256070" cy="1847162"/>
          </a:xfrm>
          <a:prstGeom prst="rect">
            <a:avLst/>
          </a:prstGeom>
        </p:spPr>
      </p:pic>
      <p:pic>
        <p:nvPicPr>
          <p:cNvPr id="9" name="Picture 2" descr="Download Small PNG Medium PNG Large PNG SVG Edit Clipar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4153" y="2515291"/>
            <a:ext cx="851702" cy="1300266"/>
          </a:xfrm>
          <a:prstGeom prst="rect">
            <a:avLst/>
          </a:prstGeom>
        </p:spPr>
      </p:pic>
      <p:pic>
        <p:nvPicPr>
          <p:cNvPr id="10" name="Picture 12" descr="Person, Symbol, Icon, Abstract, Design, Human, Outlin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29869" y="2649522"/>
            <a:ext cx="1068903" cy="1252926"/>
          </a:xfrm>
          <a:prstGeom prst="rect">
            <a:avLst/>
          </a:prstGeom>
        </p:spPr>
      </p:pic>
      <p:pic>
        <p:nvPicPr>
          <p:cNvPr id="11" name="Picture 14" descr="Person, Symbol, Icon, Abstract, Design, Human, Outlin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27853" y="2525805"/>
            <a:ext cx="1130688" cy="1325350"/>
          </a:xfrm>
          <a:prstGeom prst="rect">
            <a:avLst/>
          </a:prstGeom>
        </p:spPr>
      </p:pic>
      <p:pic>
        <p:nvPicPr>
          <p:cNvPr id="12" name="Picture 16" descr="male user icon making thumbs up with his hand - vector Clip Art"/>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25742" y="2944010"/>
            <a:ext cx="888701" cy="1158274"/>
          </a:xfrm>
          <a:prstGeom prst="rect">
            <a:avLst/>
          </a:prstGeom>
        </p:spPr>
      </p:pic>
      <p:pic>
        <p:nvPicPr>
          <p:cNvPr id="13" name="Picture 17" descr="Lady, Woman, Person, Service, Helpdesk, Call Cent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6240" y="2895049"/>
            <a:ext cx="931011" cy="1354200"/>
          </a:xfrm>
          <a:prstGeom prst="rect">
            <a:avLst/>
          </a:prstGeom>
        </p:spPr>
      </p:pic>
      <p:pic>
        <p:nvPicPr>
          <p:cNvPr id="14" name="Picture 9" descr="user icon - vector Clip Ar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72773" y="2858286"/>
            <a:ext cx="882056" cy="1346605"/>
          </a:xfrm>
          <a:prstGeom prst="rect">
            <a:avLst/>
          </a:prstGeom>
        </p:spPr>
      </p:pic>
    </p:spTree>
    <p:extLst>
      <p:ext uri="{BB962C8B-B14F-4D97-AF65-F5344CB8AC3E}">
        <p14:creationId xmlns:p14="http://schemas.microsoft.com/office/powerpoint/2010/main" val="3724353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973243" y="4193004"/>
            <a:ext cx="3084958" cy="2372050"/>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199"/>
            <a:ext cx="10972800" cy="5185611"/>
          </a:xfrm>
        </p:spPr>
        <p:txBody>
          <a:bodyPr>
            <a:normAutofit/>
          </a:bodyPr>
          <a:lstStyle/>
          <a:p>
            <a:r>
              <a:rPr lang="en-US" altLang="zh-CN" sz="3200" dirty="0"/>
              <a:t>Counterfactual problem: </a:t>
            </a:r>
          </a:p>
          <a:p>
            <a:r>
              <a:rPr lang="en-US" altLang="zh-CN" sz="3200" dirty="0"/>
              <a:t>In observational data, we have units with different T:</a:t>
            </a:r>
          </a:p>
          <a:p>
            <a:endParaRPr lang="en-US" altLang="zh-CN" sz="3200" dirty="0"/>
          </a:p>
          <a:p>
            <a:r>
              <a:rPr lang="en-US" altLang="zh-CN" sz="3200" dirty="0"/>
              <a:t>Can we estimate ATE by directly comparing the average outcome between groups with T=1 and T=0?</a:t>
            </a:r>
          </a:p>
          <a:p>
            <a:pPr lvl="1"/>
            <a:r>
              <a:rPr lang="en-US" altLang="zh-CN" sz="3200" dirty="0">
                <a:solidFill>
                  <a:srgbClr val="FF0000"/>
                </a:solidFill>
              </a:rPr>
              <a:t>No</a:t>
            </a:r>
            <a:r>
              <a:rPr lang="en-US" altLang="zh-CN" sz="2800" dirty="0">
                <a:solidFill>
                  <a:srgbClr val="FF0000"/>
                </a:solidFill>
              </a:rPr>
              <a:t>, because confounders X might not be constant</a:t>
            </a:r>
          </a:p>
          <a:p>
            <a:endParaRPr lang="en-US" altLang="zh-CN" sz="1800" dirty="0"/>
          </a:p>
          <a:p>
            <a:r>
              <a:rPr lang="en-US" altLang="zh-CN" sz="2800" dirty="0"/>
              <a:t>Two key points:</a:t>
            </a:r>
          </a:p>
          <a:p>
            <a:pPr lvl="1"/>
            <a:r>
              <a:rPr lang="en-US" altLang="zh-CN" sz="2400" dirty="0"/>
              <a:t>Changing T (T=1 and T=0)</a:t>
            </a:r>
          </a:p>
          <a:p>
            <a:pPr lvl="1"/>
            <a:r>
              <a:rPr lang="en-US" altLang="zh-CN" sz="24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8</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901280" y="2767280"/>
                <a:ext cx="27569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i="1" smtClean="0">
                          <a:latin typeface="Cambria Math" panose="02040503050406030204" pitchFamily="18" charset="0"/>
                        </a:rPr>
                        <m:t>𝐸</m:t>
                      </m:r>
                      <m:r>
                        <a:rPr lang="en-US" altLang="zh-CN" sz="3600" i="1" smtClean="0">
                          <a:latin typeface="Cambria Math" panose="02040503050406030204" pitchFamily="18" charset="0"/>
                        </a:rPr>
                        <m:t>[</m:t>
                      </m:r>
                      <m:r>
                        <a:rPr lang="en-US" altLang="zh-CN" sz="3600" i="1" smtClean="0">
                          <a:latin typeface="Cambria Math" panose="02040503050406030204" pitchFamily="18" charset="0"/>
                        </a:rPr>
                        <m:t>𝑌</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𝑇</m:t>
                          </m:r>
                          <m:r>
                            <a:rPr lang="en-US" altLang="zh-CN" sz="3600" i="1">
                              <a:latin typeface="Cambria Math" panose="02040503050406030204" pitchFamily="18" charset="0"/>
                            </a:rPr>
                            <m:t>=1</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901280" y="2767280"/>
                <a:ext cx="2756909" cy="646331"/>
              </a:xfrm>
              <a:prstGeom prst="rect">
                <a:avLst/>
              </a:prstGeom>
              <a:blipFill>
                <a:blip r:embed="rId4"/>
                <a:stretch>
                  <a:fillRect/>
                </a:stretch>
              </a:blipFill>
            </p:spPr>
            <p:txBody>
              <a:bodyPr/>
              <a:lstStyle/>
              <a:p>
                <a:r>
                  <a:rPr lang="zh-CN" altLang="en-US">
                    <a:noFill/>
                  </a:rPr>
                  <a:t> </a:t>
                </a:r>
              </a:p>
            </p:txBody>
          </p:sp>
        </mc:Fallback>
      </mc:AlternateContent>
      <p:sp>
        <p:nvSpPr>
          <p:cNvPr id="8" name="文本框 7"/>
          <p:cNvSpPr txBox="1"/>
          <p:nvPr/>
        </p:nvSpPr>
        <p:spPr>
          <a:xfrm>
            <a:off x="5554208" y="2798057"/>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9" name="文本框 8"/>
              <p:cNvSpPr txBox="1"/>
              <p:nvPr/>
            </p:nvSpPr>
            <p:spPr>
              <a:xfrm>
                <a:off x="6216334" y="2767280"/>
                <a:ext cx="27569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𝐸</m:t>
                      </m:r>
                      <m:r>
                        <a:rPr lang="en-US" altLang="zh-CN" sz="3600" i="1">
                          <a:latin typeface="Cambria Math" panose="02040503050406030204" pitchFamily="18" charset="0"/>
                        </a:rPr>
                        <m:t>[</m:t>
                      </m:r>
                      <m:r>
                        <a:rPr lang="en-US" altLang="zh-CN" sz="3600" i="1">
                          <a:latin typeface="Cambria Math" panose="02040503050406030204" pitchFamily="18" charset="0"/>
                        </a:rPr>
                        <m:t>𝑌</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𝑇</m:t>
                          </m:r>
                          <m:r>
                            <a:rPr lang="en-US" altLang="zh-CN" sz="3600" i="1">
                              <a:latin typeface="Cambria Math" panose="02040503050406030204" pitchFamily="18" charset="0"/>
                            </a:rPr>
                            <m:t>=0</m:t>
                          </m:r>
                        </m:e>
                      </m:d>
                      <m:r>
                        <a:rPr lang="en-US" altLang="zh-CN" sz="3600" i="1">
                          <a:latin typeface="Cambria Math" panose="02040503050406030204" pitchFamily="18" charset="0"/>
                        </a:rPr>
                        <m:t>]</m:t>
                      </m:r>
                    </m:oMath>
                  </m:oMathPara>
                </a14:m>
                <a:endParaRPr lang="zh-CN" altLang="en-US" sz="3600" dirty="0"/>
              </a:p>
            </p:txBody>
          </p:sp>
        </mc:Choice>
        <mc:Fallback xmlns="">
          <p:sp>
            <p:nvSpPr>
              <p:cNvPr id="9" name="文本框 8"/>
              <p:cNvSpPr txBox="1">
                <a:spLocks noRot="1" noChangeAspect="1" noMove="1" noResize="1" noEditPoints="1" noAdjustHandles="1" noChangeArrowheads="1" noChangeShapeType="1" noTextEdit="1"/>
              </p:cNvSpPr>
              <p:nvPr/>
            </p:nvSpPr>
            <p:spPr>
              <a:xfrm>
                <a:off x="6216334" y="2767280"/>
                <a:ext cx="2756909" cy="646331"/>
              </a:xfrm>
              <a:prstGeom prst="rect">
                <a:avLst/>
              </a:prstGeom>
              <a:blipFill>
                <a:blip r:embed="rId5"/>
                <a:stretch>
                  <a:fillRect/>
                </a:stretch>
              </a:blipFill>
            </p:spPr>
            <p:txBody>
              <a:bodyPr/>
              <a:lstStyle/>
              <a:p>
                <a:r>
                  <a:rPr lang="zh-CN" altLang="en-US">
                    <a:noFill/>
                  </a:rPr>
                  <a:t> </a:t>
                </a:r>
              </a:p>
            </p:txBody>
          </p:sp>
        </mc:Fallback>
      </mc:AlternateContent>
      <p:pic>
        <p:nvPicPr>
          <p:cNvPr id="1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794C0FD-8330-43D2-88BA-4F872EC2614C}"/>
                  </a:ext>
                </a:extLst>
              </p:cNvPr>
              <p:cNvSpPr txBox="1"/>
              <p:nvPr/>
            </p:nvSpPr>
            <p:spPr>
              <a:xfrm>
                <a:off x="5283026" y="1554778"/>
                <a:ext cx="21265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oMath>
                  </m:oMathPara>
                </a14:m>
                <a:endParaRPr lang="zh-CN" altLang="en-US" sz="3600" dirty="0"/>
              </a:p>
            </p:txBody>
          </p:sp>
        </mc:Choice>
        <mc:Fallback xmlns="">
          <p:sp>
            <p:nvSpPr>
              <p:cNvPr id="12" name="文本框 11">
                <a:extLst>
                  <a:ext uri="{FF2B5EF4-FFF2-40B4-BE49-F238E27FC236}">
                    <a16:creationId xmlns:a16="http://schemas.microsoft.com/office/drawing/2014/main" id="{5794C0FD-8330-43D2-88BA-4F872EC2614C}"/>
                  </a:ext>
                </a:extLst>
              </p:cNvPr>
              <p:cNvSpPr txBox="1">
                <a:spLocks noRot="1" noChangeAspect="1" noMove="1" noResize="1" noEditPoints="1" noAdjustHandles="1" noChangeArrowheads="1" noChangeShapeType="1" noTextEdit="1"/>
              </p:cNvSpPr>
              <p:nvPr/>
            </p:nvSpPr>
            <p:spPr>
              <a:xfrm>
                <a:off x="5283026" y="1554778"/>
                <a:ext cx="2126543" cy="646331"/>
              </a:xfrm>
              <a:prstGeom prst="rect">
                <a:avLst/>
              </a:prstGeom>
              <a:blipFill>
                <a:blip r:embed="rId7"/>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8FF16E33-BDB3-46F2-81DD-605FCCF2A454}"/>
              </a:ext>
            </a:extLst>
          </p:cNvPr>
          <p:cNvSpPr txBox="1"/>
          <p:nvPr/>
        </p:nvSpPr>
        <p:spPr>
          <a:xfrm>
            <a:off x="7559405" y="1554777"/>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56A402-6097-42AE-A124-A49676EDE056}"/>
                  </a:ext>
                </a:extLst>
              </p:cNvPr>
              <p:cNvSpPr txBox="1"/>
              <p:nvPr/>
            </p:nvSpPr>
            <p:spPr>
              <a:xfrm>
                <a:off x="8320187" y="1554777"/>
                <a:ext cx="21265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oMath>
                  </m:oMathPara>
                </a14:m>
                <a:endParaRPr lang="zh-CN" altLang="en-US" sz="3600" dirty="0"/>
              </a:p>
            </p:txBody>
          </p:sp>
        </mc:Choice>
        <mc:Fallback xmlns="">
          <p:sp>
            <p:nvSpPr>
              <p:cNvPr id="14" name="文本框 13">
                <a:extLst>
                  <a:ext uri="{FF2B5EF4-FFF2-40B4-BE49-F238E27FC236}">
                    <a16:creationId xmlns:a16="http://schemas.microsoft.com/office/drawing/2014/main" id="{6856A402-6097-42AE-A124-A49676EDE056}"/>
                  </a:ext>
                </a:extLst>
              </p:cNvPr>
              <p:cNvSpPr txBox="1">
                <a:spLocks noRot="1" noChangeAspect="1" noMove="1" noResize="1" noEditPoints="1" noAdjustHandles="1" noChangeArrowheads="1" noChangeShapeType="1" noTextEdit="1"/>
              </p:cNvSpPr>
              <p:nvPr/>
            </p:nvSpPr>
            <p:spPr>
              <a:xfrm>
                <a:off x="8320187" y="1554777"/>
                <a:ext cx="2126544" cy="646331"/>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670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973243" y="4193004"/>
            <a:ext cx="3084958" cy="2372050"/>
          </a:xfrm>
          <a:prstGeom prst="rect">
            <a:avLst/>
          </a:prstGeom>
        </p:spPr>
      </p:pic>
      <p:sp>
        <p:nvSpPr>
          <p:cNvPr id="2" name="标题 1"/>
          <p:cNvSpPr>
            <a:spLocks noGrp="1"/>
          </p:cNvSpPr>
          <p:nvPr>
            <p:ph type="title"/>
          </p:nvPr>
        </p:nvSpPr>
        <p:spPr/>
        <p:txBody>
          <a:bodyPr>
            <a:normAutofit/>
          </a:bodyPr>
          <a:lstStyle/>
          <a:p>
            <a:r>
              <a:rPr lang="en-US" altLang="zh-CN" dirty="0"/>
              <a:t>Causal Inference with Observational Data</a:t>
            </a:r>
            <a:endParaRPr lang="zh-CN" altLang="en-US" dirty="0"/>
          </a:p>
        </p:txBody>
      </p:sp>
      <p:sp>
        <p:nvSpPr>
          <p:cNvPr id="3" name="内容占位符 2"/>
          <p:cNvSpPr>
            <a:spLocks noGrp="1"/>
          </p:cNvSpPr>
          <p:nvPr>
            <p:ph idx="1"/>
          </p:nvPr>
        </p:nvSpPr>
        <p:spPr>
          <a:xfrm>
            <a:off x="609600" y="1600199"/>
            <a:ext cx="10972800" cy="5185611"/>
          </a:xfrm>
        </p:spPr>
        <p:txBody>
          <a:bodyPr>
            <a:normAutofit/>
          </a:bodyPr>
          <a:lstStyle/>
          <a:p>
            <a:r>
              <a:rPr lang="en-US" altLang="zh-CN" sz="3200" dirty="0"/>
              <a:t>Counterfactual problem: </a:t>
            </a:r>
          </a:p>
          <a:p>
            <a:r>
              <a:rPr lang="en-US" altLang="zh-CN" sz="3200" dirty="0"/>
              <a:t>In observational data, we have units with different T:</a:t>
            </a:r>
          </a:p>
          <a:p>
            <a:endParaRPr lang="en-US" altLang="zh-CN" sz="3200" dirty="0"/>
          </a:p>
          <a:p>
            <a:r>
              <a:rPr lang="en-US" altLang="zh-CN" sz="3200" dirty="0"/>
              <a:t>Can we estimate ATE by directly comparing the average outcome between groups with T=1 and T=0?</a:t>
            </a:r>
          </a:p>
          <a:p>
            <a:pPr lvl="1"/>
            <a:r>
              <a:rPr lang="en-US" altLang="zh-CN" sz="3200" dirty="0">
                <a:solidFill>
                  <a:srgbClr val="FF0000"/>
                </a:solidFill>
              </a:rPr>
              <a:t>No</a:t>
            </a:r>
            <a:r>
              <a:rPr lang="en-US" altLang="zh-CN" sz="2800" dirty="0">
                <a:solidFill>
                  <a:srgbClr val="FF0000"/>
                </a:solidFill>
              </a:rPr>
              <a:t>, because confounders X might not be constant</a:t>
            </a:r>
          </a:p>
          <a:p>
            <a:endParaRPr lang="en-US" altLang="zh-CN" sz="1800" dirty="0"/>
          </a:p>
          <a:p>
            <a:r>
              <a:rPr lang="en-US" altLang="zh-CN" sz="2800" dirty="0"/>
              <a:t>Two key points:</a:t>
            </a:r>
          </a:p>
          <a:p>
            <a:pPr lvl="1"/>
            <a:r>
              <a:rPr lang="en-US" altLang="zh-CN" sz="2400" dirty="0"/>
              <a:t>Changing T (T=1 and T=0)</a:t>
            </a:r>
          </a:p>
          <a:p>
            <a:pPr lvl="1"/>
            <a:r>
              <a:rPr lang="en-US" altLang="zh-CN" sz="2400" dirty="0"/>
              <a:t>Keeping everything else (Confounder X) constant</a:t>
            </a:r>
          </a:p>
        </p:txBody>
      </p:sp>
      <p:sp>
        <p:nvSpPr>
          <p:cNvPr id="4" name="灯片编号占位符 3"/>
          <p:cNvSpPr>
            <a:spLocks noGrp="1"/>
          </p:cNvSpPr>
          <p:nvPr>
            <p:ph type="sldNum" sz="quarter" idx="12"/>
          </p:nvPr>
        </p:nvSpPr>
        <p:spPr/>
        <p:txBody>
          <a:bodyPr/>
          <a:lstStyle/>
          <a:p>
            <a:fld id="{0CFEC368-1D7A-4F81-ABF6-AE0E36BAF64C}" type="slidenum">
              <a:rPr lang="en-US" smtClean="0"/>
              <a:pPr/>
              <a:t>9</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901280" y="2767280"/>
                <a:ext cx="27569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i="1" smtClean="0">
                          <a:latin typeface="Cambria Math" panose="02040503050406030204" pitchFamily="18" charset="0"/>
                        </a:rPr>
                        <m:t>𝐸</m:t>
                      </m:r>
                      <m:r>
                        <a:rPr lang="en-US" altLang="zh-CN" sz="3600" i="1" smtClean="0">
                          <a:latin typeface="Cambria Math" panose="02040503050406030204" pitchFamily="18" charset="0"/>
                        </a:rPr>
                        <m:t>[</m:t>
                      </m:r>
                      <m:r>
                        <a:rPr lang="en-US" altLang="zh-CN" sz="3600" i="1" smtClean="0">
                          <a:latin typeface="Cambria Math" panose="02040503050406030204" pitchFamily="18" charset="0"/>
                        </a:rPr>
                        <m:t>𝑌</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𝑇</m:t>
                          </m:r>
                          <m:r>
                            <a:rPr lang="en-US" altLang="zh-CN" sz="3600" i="1">
                              <a:latin typeface="Cambria Math" panose="02040503050406030204" pitchFamily="18" charset="0"/>
                            </a:rPr>
                            <m:t>=1</m:t>
                          </m:r>
                        </m:e>
                      </m:d>
                      <m:r>
                        <a:rPr lang="en-US" altLang="zh-CN" sz="3600" b="0" i="1" smtClean="0">
                          <a:latin typeface="Cambria Math" panose="02040503050406030204" pitchFamily="18" charset="0"/>
                        </a:rPr>
                        <m:t>]</m:t>
                      </m:r>
                    </m:oMath>
                  </m:oMathPara>
                </a14:m>
                <a:endParaRPr lang="zh-CN" altLang="en-US" sz="36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901280" y="2767280"/>
                <a:ext cx="2756909" cy="646331"/>
              </a:xfrm>
              <a:prstGeom prst="rect">
                <a:avLst/>
              </a:prstGeom>
              <a:blipFill>
                <a:blip r:embed="rId4"/>
                <a:stretch>
                  <a:fillRect/>
                </a:stretch>
              </a:blipFill>
            </p:spPr>
            <p:txBody>
              <a:bodyPr/>
              <a:lstStyle/>
              <a:p>
                <a:r>
                  <a:rPr lang="zh-CN" altLang="en-US">
                    <a:noFill/>
                  </a:rPr>
                  <a:t> </a:t>
                </a:r>
              </a:p>
            </p:txBody>
          </p:sp>
        </mc:Fallback>
      </mc:AlternateContent>
      <p:sp>
        <p:nvSpPr>
          <p:cNvPr id="8" name="文本框 7"/>
          <p:cNvSpPr txBox="1"/>
          <p:nvPr/>
        </p:nvSpPr>
        <p:spPr>
          <a:xfrm>
            <a:off x="5554208" y="2798057"/>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9" name="文本框 8"/>
              <p:cNvSpPr txBox="1"/>
              <p:nvPr/>
            </p:nvSpPr>
            <p:spPr>
              <a:xfrm>
                <a:off x="6216334" y="2767280"/>
                <a:ext cx="27569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𝐸</m:t>
                      </m:r>
                      <m:r>
                        <a:rPr lang="en-US" altLang="zh-CN" sz="3600" i="1">
                          <a:latin typeface="Cambria Math" panose="02040503050406030204" pitchFamily="18" charset="0"/>
                        </a:rPr>
                        <m:t>[</m:t>
                      </m:r>
                      <m:r>
                        <a:rPr lang="en-US" altLang="zh-CN" sz="3600" i="1">
                          <a:latin typeface="Cambria Math" panose="02040503050406030204" pitchFamily="18" charset="0"/>
                        </a:rPr>
                        <m:t>𝑌</m:t>
                      </m:r>
                      <m:d>
                        <m:dPr>
                          <m:ctrlPr>
                            <a:rPr lang="en-US" altLang="zh-CN" sz="3600" i="1">
                              <a:latin typeface="Cambria Math" panose="02040503050406030204" pitchFamily="18" charset="0"/>
                            </a:rPr>
                          </m:ctrlPr>
                        </m:dPr>
                        <m:e>
                          <m:r>
                            <a:rPr lang="en-US" altLang="zh-CN" sz="3600" i="1">
                              <a:latin typeface="Cambria Math" panose="02040503050406030204" pitchFamily="18" charset="0"/>
                            </a:rPr>
                            <m:t>𝑇</m:t>
                          </m:r>
                          <m:r>
                            <a:rPr lang="en-US" altLang="zh-CN" sz="3600" i="1">
                              <a:latin typeface="Cambria Math" panose="02040503050406030204" pitchFamily="18" charset="0"/>
                            </a:rPr>
                            <m:t>=0</m:t>
                          </m:r>
                        </m:e>
                      </m:d>
                      <m:r>
                        <a:rPr lang="en-US" altLang="zh-CN" sz="3600" i="1">
                          <a:latin typeface="Cambria Math" panose="02040503050406030204" pitchFamily="18" charset="0"/>
                        </a:rPr>
                        <m:t>]</m:t>
                      </m:r>
                    </m:oMath>
                  </m:oMathPara>
                </a14:m>
                <a:endParaRPr lang="zh-CN" altLang="en-US" sz="3600" dirty="0"/>
              </a:p>
            </p:txBody>
          </p:sp>
        </mc:Choice>
        <mc:Fallback xmlns="">
          <p:sp>
            <p:nvSpPr>
              <p:cNvPr id="9" name="文本框 8"/>
              <p:cNvSpPr txBox="1">
                <a:spLocks noRot="1" noChangeAspect="1" noMove="1" noResize="1" noEditPoints="1" noAdjustHandles="1" noChangeArrowheads="1" noChangeShapeType="1" noTextEdit="1"/>
              </p:cNvSpPr>
              <p:nvPr/>
            </p:nvSpPr>
            <p:spPr>
              <a:xfrm>
                <a:off x="6216334" y="2767280"/>
                <a:ext cx="2756909" cy="646331"/>
              </a:xfrm>
              <a:prstGeom prst="rect">
                <a:avLst/>
              </a:prstGeom>
              <a:blipFill>
                <a:blip r:embed="rId5"/>
                <a:stretch>
                  <a:fillRect/>
                </a:stretch>
              </a:blipFill>
            </p:spPr>
            <p:txBody>
              <a:bodyPr/>
              <a:lstStyle/>
              <a:p>
                <a:r>
                  <a:rPr lang="zh-CN" altLang="en-US">
                    <a:noFill/>
                  </a:rPr>
                  <a:t> </a:t>
                </a:r>
              </a:p>
            </p:txBody>
          </p:sp>
        </mc:Fallback>
      </mc:AlternateContent>
      <p:pic>
        <p:nvPicPr>
          <p:cNvPr id="10" name="Picture 6" descr="Prescription Bottle and Pill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1200" y="969260"/>
            <a:ext cx="923365" cy="1481335"/>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794C0FD-8330-43D2-88BA-4F872EC2614C}"/>
                  </a:ext>
                </a:extLst>
              </p:cNvPr>
              <p:cNvSpPr txBox="1"/>
              <p:nvPr/>
            </p:nvSpPr>
            <p:spPr>
              <a:xfrm>
                <a:off x="5283026" y="1554778"/>
                <a:ext cx="21265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=1</m:t>
                          </m:r>
                        </m:e>
                      </m:d>
                    </m:oMath>
                  </m:oMathPara>
                </a14:m>
                <a:endParaRPr lang="zh-CN" altLang="en-US" sz="3600" dirty="0"/>
              </a:p>
            </p:txBody>
          </p:sp>
        </mc:Choice>
        <mc:Fallback xmlns="">
          <p:sp>
            <p:nvSpPr>
              <p:cNvPr id="12" name="文本框 11">
                <a:extLst>
                  <a:ext uri="{FF2B5EF4-FFF2-40B4-BE49-F238E27FC236}">
                    <a16:creationId xmlns:a16="http://schemas.microsoft.com/office/drawing/2014/main" id="{5794C0FD-8330-43D2-88BA-4F872EC2614C}"/>
                  </a:ext>
                </a:extLst>
              </p:cNvPr>
              <p:cNvSpPr txBox="1">
                <a:spLocks noRot="1" noChangeAspect="1" noMove="1" noResize="1" noEditPoints="1" noAdjustHandles="1" noChangeArrowheads="1" noChangeShapeType="1" noTextEdit="1"/>
              </p:cNvSpPr>
              <p:nvPr/>
            </p:nvSpPr>
            <p:spPr>
              <a:xfrm>
                <a:off x="5283026" y="1554778"/>
                <a:ext cx="2126543" cy="646331"/>
              </a:xfrm>
              <a:prstGeom prst="rect">
                <a:avLst/>
              </a:prstGeom>
              <a:blipFill>
                <a:blip r:embed="rId7"/>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8FF16E33-BDB3-46F2-81DD-605FCCF2A454}"/>
              </a:ext>
            </a:extLst>
          </p:cNvPr>
          <p:cNvSpPr txBox="1"/>
          <p:nvPr/>
        </p:nvSpPr>
        <p:spPr>
          <a:xfrm>
            <a:off x="7559405" y="1554777"/>
            <a:ext cx="548548" cy="584775"/>
          </a:xfrm>
          <a:prstGeom prst="rect">
            <a:avLst/>
          </a:prstGeom>
          <a:noFill/>
        </p:spPr>
        <p:txBody>
          <a:bodyPr wrap="none" rtlCol="0">
            <a:spAutoFit/>
          </a:bodyPr>
          <a:lstStyle/>
          <a:p>
            <a:r>
              <a:rPr lang="en-US" altLang="zh-CN" sz="3200" dirty="0"/>
              <a:t>or</a:t>
            </a:r>
            <a:endParaRPr lang="zh-CN" altLang="en-US" sz="32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56A402-6097-42AE-A124-A49676EDE056}"/>
                  </a:ext>
                </a:extLst>
              </p:cNvPr>
              <p:cNvSpPr txBox="1"/>
              <p:nvPr/>
            </p:nvSpPr>
            <p:spPr>
              <a:xfrm>
                <a:off x="8320187" y="1554777"/>
                <a:ext cx="21265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𝑌</m:t>
                      </m:r>
                      <m:d>
                        <m:dPr>
                          <m:ctrlPr>
                            <a:rPr lang="en-US" altLang="zh-CN" sz="3600" b="0" i="1" smtClean="0">
                              <a:latin typeface="Cambria Math" panose="02040503050406030204" pitchFamily="18" charset="0"/>
                            </a:rPr>
                          </m:ctrlPr>
                        </m:dPr>
                        <m:e>
                          <m:r>
                            <a:rPr lang="en-US" altLang="zh-CN" sz="3600" b="0" i="1" smtClean="0">
                              <a:latin typeface="Cambria Math" panose="02040503050406030204" pitchFamily="18" charset="0"/>
                            </a:rPr>
                            <m:t>𝑇</m:t>
                          </m:r>
                          <m:r>
                            <a:rPr lang="en-US" altLang="zh-CN" sz="3600" b="0" i="1" smtClean="0">
                              <a:latin typeface="Cambria Math" panose="02040503050406030204" pitchFamily="18" charset="0"/>
                            </a:rPr>
                            <m:t>=0</m:t>
                          </m:r>
                        </m:e>
                      </m:d>
                    </m:oMath>
                  </m:oMathPara>
                </a14:m>
                <a:endParaRPr lang="zh-CN" altLang="en-US" sz="3600" dirty="0"/>
              </a:p>
            </p:txBody>
          </p:sp>
        </mc:Choice>
        <mc:Fallback xmlns="">
          <p:sp>
            <p:nvSpPr>
              <p:cNvPr id="14" name="文本框 13">
                <a:extLst>
                  <a:ext uri="{FF2B5EF4-FFF2-40B4-BE49-F238E27FC236}">
                    <a16:creationId xmlns:a16="http://schemas.microsoft.com/office/drawing/2014/main" id="{6856A402-6097-42AE-A124-A49676EDE056}"/>
                  </a:ext>
                </a:extLst>
              </p:cNvPr>
              <p:cNvSpPr txBox="1">
                <a:spLocks noRot="1" noChangeAspect="1" noMove="1" noResize="1" noEditPoints="1" noAdjustHandles="1" noChangeArrowheads="1" noChangeShapeType="1" noTextEdit="1"/>
              </p:cNvSpPr>
              <p:nvPr/>
            </p:nvSpPr>
            <p:spPr>
              <a:xfrm>
                <a:off x="8320187" y="1554777"/>
                <a:ext cx="2126544" cy="646331"/>
              </a:xfrm>
              <a:prstGeom prst="rect">
                <a:avLst/>
              </a:prstGeom>
              <a:blipFill>
                <a:blip r:embed="rId8"/>
                <a:stretch>
                  <a:fillRect/>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C164EF7F-E2D2-4A02-8679-695545DECC3B}"/>
              </a:ext>
            </a:extLst>
          </p:cNvPr>
          <p:cNvSpPr/>
          <p:nvPr/>
        </p:nvSpPr>
        <p:spPr>
          <a:xfrm>
            <a:off x="673718" y="5864535"/>
            <a:ext cx="8235407" cy="84564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CN" sz="3600" b="1" dirty="0">
                <a:solidFill>
                  <a:srgbClr val="AC29E7"/>
                </a:solidFill>
                <a:latin typeface="Times New Roman" panose="02020603050405020304" pitchFamily="18" charset="0"/>
                <a:cs typeface="Times New Roman" panose="02020603050405020304" pitchFamily="18" charset="0"/>
              </a:rPr>
              <a:t>Balancing Confounders’ Distribution</a:t>
            </a:r>
            <a:endParaRPr kumimoji="1" lang="en-US" altLang="zh-CN" sz="3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9530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ng">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meng</Template>
  <TotalTime>13853</TotalTime>
  <Words>3761</Words>
  <Application>Microsoft Office PowerPoint</Application>
  <PresentationFormat>宽屏</PresentationFormat>
  <Paragraphs>453</Paragraphs>
  <Slides>37</Slides>
  <Notes>27</Notes>
  <HiddenSlides>4</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Arial (正文)</vt:lpstr>
      <vt:lpstr>NexusSans</vt:lpstr>
      <vt:lpstr>SimHei</vt:lpstr>
      <vt:lpstr>Arial</vt:lpstr>
      <vt:lpstr>Arial</vt:lpstr>
      <vt:lpstr>Calibri</vt:lpstr>
      <vt:lpstr>Cambria Math</vt:lpstr>
      <vt:lpstr>Times New Roman</vt:lpstr>
      <vt:lpstr>Wingdings</vt:lpstr>
      <vt:lpstr>meng</vt:lpstr>
      <vt:lpstr>Causal Inference  in observational studies</vt:lpstr>
      <vt:lpstr>PowerPoint 演示文稿</vt:lpstr>
      <vt:lpstr>Decision Making with Causality</vt:lpstr>
      <vt:lpstr>A practical definition</vt:lpstr>
      <vt:lpstr>Treatment Effect Estimation</vt:lpstr>
      <vt:lpstr>Ideal Solution: Counterfactual World</vt:lpstr>
      <vt:lpstr>Randomized Experiments are the “Gold Standard”</vt:lpstr>
      <vt:lpstr>Causal Inference with Observational Data</vt:lpstr>
      <vt:lpstr>Causal Inference with Observational Data</vt:lpstr>
      <vt:lpstr>Related Work</vt:lpstr>
      <vt:lpstr>New challenges in Big Data era</vt:lpstr>
      <vt:lpstr>New challenges in Big Data era</vt:lpstr>
      <vt:lpstr>Previous Causal Framework</vt:lpstr>
      <vt:lpstr>Our Causal Framework</vt:lpstr>
      <vt:lpstr>Data-Driven Variable Decomposition (D2VD)</vt:lpstr>
      <vt:lpstr>Data-Driven Variable Decomposition (D2VD)</vt:lpstr>
      <vt:lpstr>Data-Driven Variable Decomposition (D2VD)</vt:lpstr>
      <vt:lpstr>Learning Decomposed Representation for Counterfactual Inference</vt:lpstr>
      <vt:lpstr>Learning Decomposed Representation for Counterfactual Inference</vt:lpstr>
      <vt:lpstr>Learning Decomposed Representation for Counterfactual Inference</vt:lpstr>
      <vt:lpstr>Learning Decomposed Representation for Counterfactual Inference</vt:lpstr>
      <vt:lpstr>New challenges in Big Data era</vt:lpstr>
      <vt:lpstr>AutoIV: Counterfactual Learning with Unobserved Confounders via Automatically generating IVs</vt:lpstr>
      <vt:lpstr>AutoIV: Counterfactual Learning with Unobserved Confounders via Automatically generating IVs</vt:lpstr>
      <vt:lpstr>AutoIV: Counterfactual Learning with Unobserved Confounders via Automatically generating IVs</vt:lpstr>
      <vt:lpstr>New challenges in Big Data era</vt:lpstr>
      <vt:lpstr>Continuous Treatment Effect Estimation</vt:lpstr>
      <vt:lpstr>Continuous Treatment Effect Estimation</vt:lpstr>
      <vt:lpstr>Continuous Treatment Effect Estimation</vt:lpstr>
      <vt:lpstr>PowerPoint 演示文稿</vt:lpstr>
      <vt:lpstr>Idea from GAN mechanism </vt:lpstr>
      <vt:lpstr>Generative Adversarial De-confounding (GAD)</vt:lpstr>
      <vt:lpstr>Continuous Treatment Effect Estimation</vt:lpstr>
      <vt:lpstr>Summary: New challenges in Big Data era</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Causally Regularized Machine learning</dc:title>
  <dc:creator>况 琨</dc:creator>
  <cp:lastModifiedBy>况 琨</cp:lastModifiedBy>
  <cp:revision>1199</cp:revision>
  <cp:lastPrinted>2019-04-15T10:30:54Z</cp:lastPrinted>
  <dcterms:created xsi:type="dcterms:W3CDTF">2019-03-21T03:06:13Z</dcterms:created>
  <dcterms:modified xsi:type="dcterms:W3CDTF">2021-10-27T15:05:12Z</dcterms:modified>
</cp:coreProperties>
</file>